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56" r:id="rId5"/>
    <p:sldId id="257" r:id="rId6"/>
    <p:sldId id="258" r:id="rId7"/>
    <p:sldId id="274" r:id="rId8"/>
    <p:sldId id="259" r:id="rId9"/>
    <p:sldId id="260" r:id="rId10"/>
    <p:sldId id="275" r:id="rId11"/>
    <p:sldId id="273" r:id="rId12"/>
    <p:sldId id="262" r:id="rId13"/>
    <p:sldId id="263" r:id="rId14"/>
    <p:sldId id="268" r:id="rId15"/>
    <p:sldId id="269" r:id="rId16"/>
    <p:sldId id="270" r:id="rId17"/>
    <p:sldId id="272" r:id="rId18"/>
    <p:sldId id="276" r:id="rId19"/>
    <p:sldId id="266" r:id="rId20"/>
    <p:sldId id="261" r:id="rId21"/>
    <p:sldId id="264" r:id="rId22"/>
    <p:sldId id="267" r:id="rId23"/>
    <p:sldId id="265" r:id="rId24"/>
    <p:sldId id="277"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4660"/>
  </p:normalViewPr>
  <p:slideViewPr>
    <p:cSldViewPr snapToGrid="0">
      <p:cViewPr>
        <p:scale>
          <a:sx n="64" d="100"/>
          <a:sy n="64" d="100"/>
        </p:scale>
        <p:origin x="10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4BB37-593D-4D48-95F2-D4102AB759E9}" type="datetimeFigureOut">
              <a:rPr lang="en-US" smtClean="0"/>
              <a:t>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616F4D-C6AD-4ED6-95C6-C6CEB7F77C8E}" type="slidenum">
              <a:rPr lang="en-US" smtClean="0"/>
              <a:t>‹#›</a:t>
            </a:fld>
            <a:endParaRPr lang="en-US"/>
          </a:p>
        </p:txBody>
      </p:sp>
    </p:spTree>
    <p:extLst>
      <p:ext uri="{BB962C8B-B14F-4D97-AF65-F5344CB8AC3E}">
        <p14:creationId xmlns:p14="http://schemas.microsoft.com/office/powerpoint/2010/main" val="388114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D018-0BD7-40CE-AD4B-7DFC2225C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F5E3F7E8-252E-4DB7-AE6B-B3C1FA2B9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1AFC0980-AB6E-43AA-B85C-1836DF50FEC3}"/>
              </a:ext>
            </a:extLst>
          </p:cNvPr>
          <p:cNvSpPr>
            <a:spLocks noGrp="1"/>
          </p:cNvSpPr>
          <p:nvPr>
            <p:ph type="dt" sz="half" idx="10"/>
          </p:nvPr>
        </p:nvSpPr>
        <p:spPr/>
        <p:txBody>
          <a:bodyPr/>
          <a:lstStyle/>
          <a:p>
            <a:fld id="{DF1F440C-74D9-48AD-A9B7-FEEB575CE7FD}" type="datetime8">
              <a:rPr lang="he-IL" smtClean="0"/>
              <a:t>06 ינואר 22</a:t>
            </a:fld>
            <a:endParaRPr lang="he-IL"/>
          </a:p>
        </p:txBody>
      </p:sp>
      <p:sp>
        <p:nvSpPr>
          <p:cNvPr id="5" name="Footer Placeholder 4">
            <a:extLst>
              <a:ext uri="{FF2B5EF4-FFF2-40B4-BE49-F238E27FC236}">
                <a16:creationId xmlns:a16="http://schemas.microsoft.com/office/drawing/2014/main" id="{7FDD13BA-3952-48BB-A4B0-850A91F4AC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CF09B4A-2250-48C2-BA7E-98EDC07EF59F}"/>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2359946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C8BEF-0DBD-4E79-9115-51688E1706F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A7B5749-9696-4BB1-9F63-CE39E34FD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D249A4B-D52B-4DBF-8279-E5450DA49CE5}"/>
              </a:ext>
            </a:extLst>
          </p:cNvPr>
          <p:cNvSpPr>
            <a:spLocks noGrp="1"/>
          </p:cNvSpPr>
          <p:nvPr>
            <p:ph type="dt" sz="half" idx="10"/>
          </p:nvPr>
        </p:nvSpPr>
        <p:spPr/>
        <p:txBody>
          <a:bodyPr/>
          <a:lstStyle/>
          <a:p>
            <a:fld id="{4EB59F78-E7DE-4FB2-8A15-3675439B7A64}" type="datetime8">
              <a:rPr lang="he-IL" smtClean="0"/>
              <a:t>06 ינואר 22</a:t>
            </a:fld>
            <a:endParaRPr lang="he-IL"/>
          </a:p>
        </p:txBody>
      </p:sp>
      <p:sp>
        <p:nvSpPr>
          <p:cNvPr id="5" name="Footer Placeholder 4">
            <a:extLst>
              <a:ext uri="{FF2B5EF4-FFF2-40B4-BE49-F238E27FC236}">
                <a16:creationId xmlns:a16="http://schemas.microsoft.com/office/drawing/2014/main" id="{A89D0CBA-99C7-44F8-A072-22B877D5F25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7AEA564-6A4E-4E11-85C5-2D6267E92714}"/>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379414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A3F90-211B-483A-A190-D16255052E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AFCEC48-AB56-4BE6-884F-EFCFBB35AD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4445669-0486-4917-A143-A18116C2C607}"/>
              </a:ext>
            </a:extLst>
          </p:cNvPr>
          <p:cNvSpPr>
            <a:spLocks noGrp="1"/>
          </p:cNvSpPr>
          <p:nvPr>
            <p:ph type="dt" sz="half" idx="10"/>
          </p:nvPr>
        </p:nvSpPr>
        <p:spPr/>
        <p:txBody>
          <a:bodyPr/>
          <a:lstStyle/>
          <a:p>
            <a:fld id="{2ACDE601-9142-46F8-951A-68EF862EC7DF}" type="datetime8">
              <a:rPr lang="he-IL" smtClean="0"/>
              <a:t>06 ינואר 22</a:t>
            </a:fld>
            <a:endParaRPr lang="he-IL"/>
          </a:p>
        </p:txBody>
      </p:sp>
      <p:sp>
        <p:nvSpPr>
          <p:cNvPr id="5" name="Footer Placeholder 4">
            <a:extLst>
              <a:ext uri="{FF2B5EF4-FFF2-40B4-BE49-F238E27FC236}">
                <a16:creationId xmlns:a16="http://schemas.microsoft.com/office/drawing/2014/main" id="{42405BCB-27BE-4E6C-9706-260E61DEEFA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5468B91-7535-447C-AAF0-D10DF061745D}"/>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135590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A8E4-04CB-4629-8941-2111F7CFA4F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D459AAE4-3521-4C99-B66B-0A04F3C7CE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77AC863-3FBF-4B29-BEB8-EA2D9B902D98}"/>
              </a:ext>
            </a:extLst>
          </p:cNvPr>
          <p:cNvSpPr>
            <a:spLocks noGrp="1"/>
          </p:cNvSpPr>
          <p:nvPr>
            <p:ph type="dt" sz="half" idx="10"/>
          </p:nvPr>
        </p:nvSpPr>
        <p:spPr/>
        <p:txBody>
          <a:bodyPr/>
          <a:lstStyle/>
          <a:p>
            <a:fld id="{C159946B-C48D-4D4C-9D28-C1FBA0B19887}" type="datetime8">
              <a:rPr lang="he-IL" smtClean="0"/>
              <a:t>06 ינואר 22</a:t>
            </a:fld>
            <a:endParaRPr lang="he-IL"/>
          </a:p>
        </p:txBody>
      </p:sp>
      <p:sp>
        <p:nvSpPr>
          <p:cNvPr id="5" name="Footer Placeholder 4">
            <a:extLst>
              <a:ext uri="{FF2B5EF4-FFF2-40B4-BE49-F238E27FC236}">
                <a16:creationId xmlns:a16="http://schemas.microsoft.com/office/drawing/2014/main" id="{5E13F396-CCB7-4C36-BF16-41A6EE009EB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27F4EC5-FC77-476D-A8C8-2D387BF3993D}"/>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280778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B7BD-2BD5-4848-A7BC-EEDE65860F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937CEB83-7565-4E9B-A791-273443CDF6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C3568-4425-497B-8E36-7DFAE3ABCA09}"/>
              </a:ext>
            </a:extLst>
          </p:cNvPr>
          <p:cNvSpPr>
            <a:spLocks noGrp="1"/>
          </p:cNvSpPr>
          <p:nvPr>
            <p:ph type="dt" sz="half" idx="10"/>
          </p:nvPr>
        </p:nvSpPr>
        <p:spPr/>
        <p:txBody>
          <a:bodyPr/>
          <a:lstStyle/>
          <a:p>
            <a:fld id="{D7DACE45-E0F4-4D3F-A805-20E8CEFF4344}" type="datetime8">
              <a:rPr lang="he-IL" smtClean="0"/>
              <a:t>06 ינואר 22</a:t>
            </a:fld>
            <a:endParaRPr lang="he-IL"/>
          </a:p>
        </p:txBody>
      </p:sp>
      <p:sp>
        <p:nvSpPr>
          <p:cNvPr id="5" name="Footer Placeholder 4">
            <a:extLst>
              <a:ext uri="{FF2B5EF4-FFF2-40B4-BE49-F238E27FC236}">
                <a16:creationId xmlns:a16="http://schemas.microsoft.com/office/drawing/2014/main" id="{F9CCE436-7827-4C93-9443-87417E82B4E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940CF4-57CD-4C32-9512-8938741CBB00}"/>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291417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BB87-9851-48E3-8336-81F8C2DCF70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1503DFF-8CB5-46AA-B5CD-4224DF7305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37C20A9-BD15-4672-85E2-589FF96A9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A63345AD-AEA4-468F-9293-AD8293DA51CA}"/>
              </a:ext>
            </a:extLst>
          </p:cNvPr>
          <p:cNvSpPr>
            <a:spLocks noGrp="1"/>
          </p:cNvSpPr>
          <p:nvPr>
            <p:ph type="dt" sz="half" idx="10"/>
          </p:nvPr>
        </p:nvSpPr>
        <p:spPr/>
        <p:txBody>
          <a:bodyPr/>
          <a:lstStyle/>
          <a:p>
            <a:fld id="{1F9BA175-CA9E-43D3-855B-6C12D35A09AA}" type="datetime8">
              <a:rPr lang="he-IL" smtClean="0"/>
              <a:t>06 ינואר 22</a:t>
            </a:fld>
            <a:endParaRPr lang="he-IL"/>
          </a:p>
        </p:txBody>
      </p:sp>
      <p:sp>
        <p:nvSpPr>
          <p:cNvPr id="6" name="Footer Placeholder 5">
            <a:extLst>
              <a:ext uri="{FF2B5EF4-FFF2-40B4-BE49-F238E27FC236}">
                <a16:creationId xmlns:a16="http://schemas.microsoft.com/office/drawing/2014/main" id="{D724597E-129A-45D2-895F-2483C415238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7A27DB7-D7D3-4D18-9B49-A392261D734F}"/>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204468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ED6B-946D-4521-8149-2A2EDB0985B6}"/>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FA07550-0C86-4EF2-9361-8C0DC5CDE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246A01-F39E-43FE-BC9F-B5AA5BE2A9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C7467333-81E0-416A-80A4-59F1DD70E5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895D2-C110-4467-A5EF-D84D7A91AF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984FD65C-DBCB-48CC-AF9E-D799A51BF4DD}"/>
              </a:ext>
            </a:extLst>
          </p:cNvPr>
          <p:cNvSpPr>
            <a:spLocks noGrp="1"/>
          </p:cNvSpPr>
          <p:nvPr>
            <p:ph type="dt" sz="half" idx="10"/>
          </p:nvPr>
        </p:nvSpPr>
        <p:spPr/>
        <p:txBody>
          <a:bodyPr/>
          <a:lstStyle/>
          <a:p>
            <a:fld id="{00A6C405-A5B0-459C-A878-D77BA27760C9}" type="datetime8">
              <a:rPr lang="he-IL" smtClean="0"/>
              <a:t>06 ינואר 22</a:t>
            </a:fld>
            <a:endParaRPr lang="he-IL"/>
          </a:p>
        </p:txBody>
      </p:sp>
      <p:sp>
        <p:nvSpPr>
          <p:cNvPr id="8" name="Footer Placeholder 7">
            <a:extLst>
              <a:ext uri="{FF2B5EF4-FFF2-40B4-BE49-F238E27FC236}">
                <a16:creationId xmlns:a16="http://schemas.microsoft.com/office/drawing/2014/main" id="{E999D9B9-200A-4EE2-95F2-C13647319D0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EB5225C-A385-4052-A806-B9B380BDE6CE}"/>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99100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128E-18DA-4B7E-BA15-15D829598654}"/>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9E7EBDF0-2BB2-4344-87FD-21A6658D92FA}"/>
              </a:ext>
            </a:extLst>
          </p:cNvPr>
          <p:cNvSpPr>
            <a:spLocks noGrp="1"/>
          </p:cNvSpPr>
          <p:nvPr>
            <p:ph type="dt" sz="half" idx="10"/>
          </p:nvPr>
        </p:nvSpPr>
        <p:spPr/>
        <p:txBody>
          <a:bodyPr/>
          <a:lstStyle/>
          <a:p>
            <a:fld id="{443B313D-6A4A-4BD1-BB37-BFE8549D8C27}" type="datetime8">
              <a:rPr lang="he-IL" smtClean="0"/>
              <a:t>06 ינואר 22</a:t>
            </a:fld>
            <a:endParaRPr lang="he-IL"/>
          </a:p>
        </p:txBody>
      </p:sp>
      <p:sp>
        <p:nvSpPr>
          <p:cNvPr id="4" name="Footer Placeholder 3">
            <a:extLst>
              <a:ext uri="{FF2B5EF4-FFF2-40B4-BE49-F238E27FC236}">
                <a16:creationId xmlns:a16="http://schemas.microsoft.com/office/drawing/2014/main" id="{3AB8F121-0D29-4DBD-B80D-80CD04E0450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10E70F32-9CC3-44FA-A470-F89B01E74847}"/>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85694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FE8B0-D425-4F46-9B8D-48F1CCA9FA64}"/>
              </a:ext>
            </a:extLst>
          </p:cNvPr>
          <p:cNvSpPr>
            <a:spLocks noGrp="1"/>
          </p:cNvSpPr>
          <p:nvPr>
            <p:ph type="dt" sz="half" idx="10"/>
          </p:nvPr>
        </p:nvSpPr>
        <p:spPr/>
        <p:txBody>
          <a:bodyPr/>
          <a:lstStyle/>
          <a:p>
            <a:fld id="{FA66F569-98BC-480E-B50A-4B79B673C9A4}" type="datetime8">
              <a:rPr lang="he-IL" smtClean="0"/>
              <a:t>06 ינואר 22</a:t>
            </a:fld>
            <a:endParaRPr lang="he-IL"/>
          </a:p>
        </p:txBody>
      </p:sp>
      <p:sp>
        <p:nvSpPr>
          <p:cNvPr id="3" name="Footer Placeholder 2">
            <a:extLst>
              <a:ext uri="{FF2B5EF4-FFF2-40B4-BE49-F238E27FC236}">
                <a16:creationId xmlns:a16="http://schemas.microsoft.com/office/drawing/2014/main" id="{F8B28390-D0C2-4E15-B2A4-A9460BB9167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4EB446EE-79D0-42C6-9E23-79BB1D1DB515}"/>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410389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5766-7F21-4084-927A-00F59B6A4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2DAD314-B620-4BDC-AB05-BEFA554A6F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A85161-A088-49DB-9D65-EA08866EC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62547-61C1-4B32-8A5B-7FC22D906767}"/>
              </a:ext>
            </a:extLst>
          </p:cNvPr>
          <p:cNvSpPr>
            <a:spLocks noGrp="1"/>
          </p:cNvSpPr>
          <p:nvPr>
            <p:ph type="dt" sz="half" idx="10"/>
          </p:nvPr>
        </p:nvSpPr>
        <p:spPr/>
        <p:txBody>
          <a:bodyPr/>
          <a:lstStyle/>
          <a:p>
            <a:fld id="{B6E30131-44A7-4E93-9026-1EDC1206F368}" type="datetime8">
              <a:rPr lang="he-IL" smtClean="0"/>
              <a:t>06 ינואר 22</a:t>
            </a:fld>
            <a:endParaRPr lang="he-IL"/>
          </a:p>
        </p:txBody>
      </p:sp>
      <p:sp>
        <p:nvSpPr>
          <p:cNvPr id="6" name="Footer Placeholder 5">
            <a:extLst>
              <a:ext uri="{FF2B5EF4-FFF2-40B4-BE49-F238E27FC236}">
                <a16:creationId xmlns:a16="http://schemas.microsoft.com/office/drawing/2014/main" id="{714CD79B-CC13-4396-9362-E979E31EEB1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27697A4-4D58-40B4-90B1-617EFCED17AC}"/>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124025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75DD-4F79-4823-BCA9-0E8B672CC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876A3017-A4E3-4F2D-AE1D-209F41E5C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EF19D9E-D242-4F07-9774-F934C6378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A1E0E-7C3B-4ED8-8521-C3F8422A1495}"/>
              </a:ext>
            </a:extLst>
          </p:cNvPr>
          <p:cNvSpPr>
            <a:spLocks noGrp="1"/>
          </p:cNvSpPr>
          <p:nvPr>
            <p:ph type="dt" sz="half" idx="10"/>
          </p:nvPr>
        </p:nvSpPr>
        <p:spPr/>
        <p:txBody>
          <a:bodyPr/>
          <a:lstStyle/>
          <a:p>
            <a:fld id="{28E15D60-4DF5-464D-8D4A-FAD7E943A8BA}" type="datetime8">
              <a:rPr lang="he-IL" smtClean="0"/>
              <a:t>06 ינואר 22</a:t>
            </a:fld>
            <a:endParaRPr lang="he-IL"/>
          </a:p>
        </p:txBody>
      </p:sp>
      <p:sp>
        <p:nvSpPr>
          <p:cNvPr id="6" name="Footer Placeholder 5">
            <a:extLst>
              <a:ext uri="{FF2B5EF4-FFF2-40B4-BE49-F238E27FC236}">
                <a16:creationId xmlns:a16="http://schemas.microsoft.com/office/drawing/2014/main" id="{03D0BE03-F2C0-483B-B990-FC4183C1711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C76445E-50B2-4751-8C06-A87F5BE2D218}"/>
              </a:ext>
            </a:extLst>
          </p:cNvPr>
          <p:cNvSpPr>
            <a:spLocks noGrp="1"/>
          </p:cNvSpPr>
          <p:nvPr>
            <p:ph type="sldNum" sz="quarter" idx="12"/>
          </p:nvPr>
        </p:nvSpPr>
        <p:spPr/>
        <p:txBody>
          <a:bodyPr/>
          <a:lstStyle/>
          <a:p>
            <a:fld id="{12573FAD-B36C-4BA3-B146-6D45492674DE}" type="slidenum">
              <a:rPr lang="he-IL" smtClean="0"/>
              <a:t>‹#›</a:t>
            </a:fld>
            <a:endParaRPr lang="he-IL"/>
          </a:p>
        </p:txBody>
      </p:sp>
    </p:spTree>
    <p:extLst>
      <p:ext uri="{BB962C8B-B14F-4D97-AF65-F5344CB8AC3E}">
        <p14:creationId xmlns:p14="http://schemas.microsoft.com/office/powerpoint/2010/main" val="15695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E8BECF-D1A3-4ABE-895D-5932FD44A7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BD5386D-B804-4893-BF95-3EED03D6AE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163BA46-7206-4B41-88F3-B1A925EA2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71BEC1-726F-480A-8D43-2AA41CC254DE}" type="datetime8">
              <a:rPr lang="he-IL" smtClean="0"/>
              <a:t>06 ינואר 22</a:t>
            </a:fld>
            <a:endParaRPr lang="he-IL"/>
          </a:p>
        </p:txBody>
      </p:sp>
      <p:sp>
        <p:nvSpPr>
          <p:cNvPr id="5" name="Footer Placeholder 4">
            <a:extLst>
              <a:ext uri="{FF2B5EF4-FFF2-40B4-BE49-F238E27FC236}">
                <a16:creationId xmlns:a16="http://schemas.microsoft.com/office/drawing/2014/main" id="{D7A1DFC1-6BDF-4F99-9872-74692F209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E6776395-90AB-4D71-ADE8-7956AAEE2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73FAD-B36C-4BA3-B146-6D45492674DE}" type="slidenum">
              <a:rPr lang="he-IL" smtClean="0"/>
              <a:t>‹#›</a:t>
            </a:fld>
            <a:endParaRPr lang="he-IL"/>
          </a:p>
        </p:txBody>
      </p:sp>
    </p:spTree>
    <p:extLst>
      <p:ext uri="{BB962C8B-B14F-4D97-AF65-F5344CB8AC3E}">
        <p14:creationId xmlns:p14="http://schemas.microsoft.com/office/powerpoint/2010/main" val="1254548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Video 3">
            <a:extLst>
              <a:ext uri="{FF2B5EF4-FFF2-40B4-BE49-F238E27FC236}">
                <a16:creationId xmlns:a16="http://schemas.microsoft.com/office/drawing/2014/main" id="{1B1AE2DE-559B-47E0-9359-BA8353F9B8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80" r="11980"/>
          <a:stretch/>
        </p:blipFill>
        <p:spPr bwMode="auto">
          <a:xfrm>
            <a:off x="2921194" y="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D38EB7C-CB05-4093-B289-CACC08E457A7}"/>
              </a:ext>
            </a:extLst>
          </p:cNvPr>
          <p:cNvSpPr txBox="1"/>
          <p:nvPr/>
        </p:nvSpPr>
        <p:spPr>
          <a:xfrm>
            <a:off x="-136563" y="1384185"/>
            <a:ext cx="5972960" cy="461665"/>
          </a:xfrm>
          <a:prstGeom prst="rect">
            <a:avLst/>
          </a:prstGeom>
          <a:noFill/>
        </p:spPr>
        <p:txBody>
          <a:bodyPr wrap="square" rtlCol="1">
            <a:spAutoFit/>
          </a:bodyPr>
          <a:lstStyle/>
          <a:p>
            <a:pPr algn="r" rtl="1"/>
            <a:r>
              <a:rPr lang="he-IL"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הטמעת מערכת </a:t>
            </a:r>
            <a:r>
              <a:rPr lang="en-US"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PRIORITY</a:t>
            </a:r>
            <a:r>
              <a:rPr lang="he-IL"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בחברת </a:t>
            </a:r>
            <a:r>
              <a:rPr lang="en-US"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Aid-Genomics</a:t>
            </a:r>
            <a:endParaRPr lang="he-IL" sz="24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5CD4435-95EB-40CA-9489-34FD28C2354F}"/>
              </a:ext>
            </a:extLst>
          </p:cNvPr>
          <p:cNvSpPr txBox="1"/>
          <p:nvPr/>
        </p:nvSpPr>
        <p:spPr>
          <a:xfrm>
            <a:off x="-444617" y="1761960"/>
            <a:ext cx="5368954" cy="400110"/>
          </a:xfrm>
          <a:prstGeom prst="rect">
            <a:avLst/>
          </a:prstGeom>
          <a:noFill/>
        </p:spPr>
        <p:txBody>
          <a:bodyPr wrap="square" rtlCol="1">
            <a:spAutoFit/>
          </a:bodyPr>
          <a:lstStyle/>
          <a:p>
            <a:pPr algn="r" rtl="1"/>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פרויקט סיום בקורס מע' מידע ארגוניות </a:t>
            </a:r>
            <a: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ERP</a:t>
            </a: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sp>
        <p:nvSpPr>
          <p:cNvPr id="7" name="TextBox 6">
            <a:extLst>
              <a:ext uri="{FF2B5EF4-FFF2-40B4-BE49-F238E27FC236}">
                <a16:creationId xmlns:a16="http://schemas.microsoft.com/office/drawing/2014/main" id="{35E71CDC-94F3-477F-95A4-4D5CD2496410}"/>
              </a:ext>
            </a:extLst>
          </p:cNvPr>
          <p:cNvSpPr txBox="1"/>
          <p:nvPr/>
        </p:nvSpPr>
        <p:spPr>
          <a:xfrm>
            <a:off x="-845237" y="4381055"/>
            <a:ext cx="3934436" cy="3108543"/>
          </a:xfrm>
          <a:prstGeom prst="rect">
            <a:avLst/>
          </a:prstGeom>
          <a:noFill/>
        </p:spPr>
        <p:txBody>
          <a:bodyPr wrap="square" rtlCol="1">
            <a:spAutoFit/>
          </a:bodyPr>
          <a:lstStyle/>
          <a:p>
            <a:pPr algn="r" rtl="1"/>
            <a:r>
              <a:rPr lang="he-IL" sz="2000" b="1" u="sng"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מרצה:</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בתי אשכנזי</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u="sng"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מגישים</a:t>
            </a:r>
            <a:r>
              <a:rPr lang="en-US" sz="2000" b="1" u="sng"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איריס קוטל - 208575043</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טאי מאיה - </a:t>
            </a:r>
            <a: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308194844</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איתן דייץ - 324332550</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he-IL"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דור שטיינברג - 208931220</a:t>
            </a:r>
            <a:br>
              <a:rPr lang="en-US" sz="20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br>
              <a:rPr lang="en-US" dirty="0"/>
            </a:br>
            <a:endParaRPr lang="he-IL" dirty="0"/>
          </a:p>
        </p:txBody>
      </p:sp>
      <p:sp>
        <p:nvSpPr>
          <p:cNvPr id="2" name="Slide Number Placeholder 1">
            <a:extLst>
              <a:ext uri="{FF2B5EF4-FFF2-40B4-BE49-F238E27FC236}">
                <a16:creationId xmlns:a16="http://schemas.microsoft.com/office/drawing/2014/main" id="{56964A26-E8E3-4C17-A5C3-06C06F851D49}"/>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1</a:t>
            </a:fld>
            <a:endParaRPr lang="he-IL" sz="2000" dirty="0">
              <a:solidFill>
                <a:schemeClr val="tx1"/>
              </a:solidFill>
            </a:endParaRPr>
          </a:p>
        </p:txBody>
      </p:sp>
    </p:spTree>
    <p:extLst>
      <p:ext uri="{BB962C8B-B14F-4D97-AF65-F5344CB8AC3E}">
        <p14:creationId xmlns:p14="http://schemas.microsoft.com/office/powerpoint/2010/main" val="406570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8729918-B85B-430D-A54B-8BF229E028FC}"/>
              </a:ext>
            </a:extLst>
          </p:cNvPr>
          <p:cNvSpPr>
            <a:spLocks noGrp="1"/>
          </p:cNvSpPr>
          <p:nvPr>
            <p:ph idx="1"/>
          </p:nvPr>
        </p:nvSpPr>
        <p:spPr>
          <a:xfrm>
            <a:off x="1364974" y="1253331"/>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להעברת סחורה ממחסן למחסן – יתרת מחסן לאחר ביצוע ההעברה</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זוהי היתרה במחסן לאחר ביצוע ההעברה</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A0824897-3611-4F24-B9F2-7C0D9418B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91" y="2405745"/>
            <a:ext cx="11400183" cy="3904563"/>
          </a:xfrm>
          <a:prstGeom prst="rect">
            <a:avLst/>
          </a:prstGeom>
        </p:spPr>
      </p:pic>
      <p:sp>
        <p:nvSpPr>
          <p:cNvPr id="6" name="Slide Number Placeholder 1">
            <a:extLst>
              <a:ext uri="{FF2B5EF4-FFF2-40B4-BE49-F238E27FC236}">
                <a16:creationId xmlns:a16="http://schemas.microsoft.com/office/drawing/2014/main" id="{7F14CFED-8A50-4EB0-9F42-80BDA37C04D3}"/>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10</a:t>
            </a:fld>
            <a:endParaRPr lang="he-IL" sz="2000" dirty="0">
              <a:solidFill>
                <a:schemeClr val="tx1"/>
              </a:solidFill>
            </a:endParaRPr>
          </a:p>
        </p:txBody>
      </p:sp>
      <p:pic>
        <p:nvPicPr>
          <p:cNvPr id="8" name="Picture 3">
            <a:extLst>
              <a:ext uri="{FF2B5EF4-FFF2-40B4-BE49-F238E27FC236}">
                <a16:creationId xmlns:a16="http://schemas.microsoft.com/office/drawing/2014/main" id="{1BA27609-094C-4882-853C-2A39463B7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con&#10;&#10;Description automatically generated with low confidence">
            <a:extLst>
              <a:ext uri="{FF2B5EF4-FFF2-40B4-BE49-F238E27FC236}">
                <a16:creationId xmlns:a16="http://schemas.microsoft.com/office/drawing/2014/main" id="{7892AF75-62DA-408B-9BCF-23866B21D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65F6D-BD12-4B08-BC8B-4D10A7228DE9}"/>
              </a:ext>
            </a:extLst>
          </p:cNvPr>
          <p:cNvSpPr>
            <a:spLocks noGrp="1"/>
          </p:cNvSpPr>
          <p:nvPr>
            <p:ph idx="1"/>
          </p:nvPr>
        </p:nvSpPr>
        <p:spPr>
          <a:xfrm>
            <a:off x="1370864" y="916017"/>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ביצוע ספירת מלאי:</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תהליך ספירת מלאי מתחלק לשלושה שלבים:</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1. הכנה לספירת מלאי – הכנת טופס ספירת מלאי שמכיל את הפרטים של המוצרים שנרצה שיספרו. </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2. מסירת מסמך ספירת המלאי לעובדים הרלוונטים וביצוע ספירת המלאי.</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3. הכנסת הפרטים שהוכנסו למסמך אל תוך המערכת.</a:t>
            </a:r>
            <a:br>
              <a:rPr lang="en-US" sz="2000" dirty="0">
                <a:latin typeface="Calibri" panose="020F0502020204030204" pitchFamily="34" charset="0"/>
                <a:cs typeface="Calibri" panose="020F0502020204030204" pitchFamily="34" charset="0"/>
              </a:rPr>
            </a:b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בשקופית זו ניתן לראות את מסמך ההכנה לספירת המלאי שחוללנו באמצעות שימוש במסך "הכנה לספירת מלאי".</a:t>
            </a:r>
            <a:endParaRPr lang="en-US" dirty="0"/>
          </a:p>
        </p:txBody>
      </p:sp>
      <p:pic>
        <p:nvPicPr>
          <p:cNvPr id="6" name="Picture 5" descr="Graphical user interface&#10;&#10;Description automatically generated">
            <a:extLst>
              <a:ext uri="{FF2B5EF4-FFF2-40B4-BE49-F238E27FC236}">
                <a16:creationId xmlns:a16="http://schemas.microsoft.com/office/drawing/2014/main" id="{7547C246-344C-4AAE-9F03-E97FEBDA7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36" y="3091686"/>
            <a:ext cx="11580928" cy="3218622"/>
          </a:xfrm>
          <a:prstGeom prst="rect">
            <a:avLst/>
          </a:prstGeom>
        </p:spPr>
      </p:pic>
      <p:sp>
        <p:nvSpPr>
          <p:cNvPr id="5" name="Slide Number Placeholder 1">
            <a:extLst>
              <a:ext uri="{FF2B5EF4-FFF2-40B4-BE49-F238E27FC236}">
                <a16:creationId xmlns:a16="http://schemas.microsoft.com/office/drawing/2014/main" id="{7F978A59-148A-48BD-8329-F4978B3A8495}"/>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11</a:t>
            </a:fld>
            <a:endParaRPr lang="he-IL" sz="2000" dirty="0">
              <a:solidFill>
                <a:schemeClr val="tx1"/>
              </a:solidFill>
            </a:endParaRPr>
          </a:p>
        </p:txBody>
      </p:sp>
      <p:pic>
        <p:nvPicPr>
          <p:cNvPr id="7" name="Picture 3">
            <a:extLst>
              <a:ext uri="{FF2B5EF4-FFF2-40B4-BE49-F238E27FC236}">
                <a16:creationId xmlns:a16="http://schemas.microsoft.com/office/drawing/2014/main" id="{1DB59C6F-5B63-4600-9953-E4A00D978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68013CF0-82FE-4C16-BD51-C83F77567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566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text, application, email&#10;&#10;Description automatically generated">
            <a:extLst>
              <a:ext uri="{FF2B5EF4-FFF2-40B4-BE49-F238E27FC236}">
                <a16:creationId xmlns:a16="http://schemas.microsoft.com/office/drawing/2014/main" id="{C08A1898-52E7-4350-9BAA-16E68C330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569" y="2134542"/>
            <a:ext cx="11724861" cy="3804557"/>
          </a:xfrm>
        </p:spPr>
      </p:pic>
      <p:sp>
        <p:nvSpPr>
          <p:cNvPr id="8" name="TextBox 7">
            <a:extLst>
              <a:ext uri="{FF2B5EF4-FFF2-40B4-BE49-F238E27FC236}">
                <a16:creationId xmlns:a16="http://schemas.microsoft.com/office/drawing/2014/main" id="{9452CDAC-83EF-4C4B-9FD4-3772A9FEA865}"/>
              </a:ext>
            </a:extLst>
          </p:cNvPr>
          <p:cNvSpPr txBox="1"/>
          <p:nvPr/>
        </p:nvSpPr>
        <p:spPr>
          <a:xfrm>
            <a:off x="1161221" y="782047"/>
            <a:ext cx="10797209" cy="1138773"/>
          </a:xfrm>
          <a:prstGeom prst="rect">
            <a:avLst/>
          </a:prstGeom>
          <a:noFill/>
        </p:spPr>
        <p:txBody>
          <a:bodyPr wrap="square" rtlCol="0">
            <a:spAutoFit/>
          </a:bodyPr>
          <a:lstStyle/>
          <a:p>
            <a:pPr algn="r" rtl="1"/>
            <a:r>
              <a:rPr lang="he-IL" sz="2800" u="sng" dirty="0">
                <a:latin typeface="Calibri" panose="020F0502020204030204" pitchFamily="34" charset="0"/>
                <a:cs typeface="Calibri" panose="020F0502020204030204" pitchFamily="34" charset="0"/>
              </a:rPr>
              <a:t>הכנסת פרטים מתוך מסמך ספירת מלאי אל המערכת:</a:t>
            </a:r>
            <a:br>
              <a:rPr lang="en-US" sz="2800"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בשלב זה אנו ממלאים את הפרטים שנאספו באמצעות מילוי הטופס ע"י העובדים אל תוך המערכת.</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זה נעשה באמצעות שימוש במסך "ספירת מלאי" – במסך הבן "ספירת מלאי – פירוט".</a:t>
            </a:r>
            <a:endParaRPr lang="en-US" dirty="0"/>
          </a:p>
        </p:txBody>
      </p:sp>
      <p:sp>
        <p:nvSpPr>
          <p:cNvPr id="5" name="Slide Number Placeholder 1">
            <a:extLst>
              <a:ext uri="{FF2B5EF4-FFF2-40B4-BE49-F238E27FC236}">
                <a16:creationId xmlns:a16="http://schemas.microsoft.com/office/drawing/2014/main" id="{E66FDE2C-F9EE-4453-A7EE-0F929126B303}"/>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12</a:t>
            </a:fld>
            <a:endParaRPr lang="he-IL" sz="2000" dirty="0">
              <a:solidFill>
                <a:schemeClr val="tx1"/>
              </a:solidFill>
            </a:endParaRPr>
          </a:p>
        </p:txBody>
      </p:sp>
      <p:pic>
        <p:nvPicPr>
          <p:cNvPr id="6" name="Picture 3">
            <a:extLst>
              <a:ext uri="{FF2B5EF4-FFF2-40B4-BE49-F238E27FC236}">
                <a16:creationId xmlns:a16="http://schemas.microsoft.com/office/drawing/2014/main" id="{7D9507EE-169D-49D5-BE06-AF972B94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con&#10;&#10;Description automatically generated with low confidence">
            <a:extLst>
              <a:ext uri="{FF2B5EF4-FFF2-40B4-BE49-F238E27FC236}">
                <a16:creationId xmlns:a16="http://schemas.microsoft.com/office/drawing/2014/main" id="{EF9569E1-8687-4F31-B4D5-8342725AC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72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105C4E-8A50-4CA0-B8DC-E772CF3C7866}"/>
              </a:ext>
            </a:extLst>
          </p:cNvPr>
          <p:cNvSpPr>
            <a:spLocks noGrp="1"/>
          </p:cNvSpPr>
          <p:nvPr>
            <p:ph idx="1"/>
          </p:nvPr>
        </p:nvSpPr>
        <p:spPr>
          <a:xfrm>
            <a:off x="1484243" y="1253331"/>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דו"ח הפרשי ספירה:</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דו"ח הפרשי ספירה מציג אך ורק את הפריטים עבורם נמצאו הפרשים בספירת המלאי.</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במילים אחרות, דו"ח זה שם דגש על הבעיות שהיו בספירת המלאי.</a:t>
            </a:r>
            <a:endParaRPr lang="he-IL" dirty="0"/>
          </a:p>
          <a:p>
            <a:pPr marL="0" indent="0" algn="r" rtl="1">
              <a:buNone/>
            </a:pPr>
            <a:endParaRPr lang="en-US" dirty="0"/>
          </a:p>
        </p:txBody>
      </p:sp>
      <p:pic>
        <p:nvPicPr>
          <p:cNvPr id="6" name="Picture 5" descr="Table&#10;&#10;Description automatically generated">
            <a:extLst>
              <a:ext uri="{FF2B5EF4-FFF2-40B4-BE49-F238E27FC236}">
                <a16:creationId xmlns:a16="http://schemas.microsoft.com/office/drawing/2014/main" id="{84583006-893C-4A7B-8847-9469E9B4E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2842592"/>
            <a:ext cx="12020550" cy="3279705"/>
          </a:xfrm>
          <a:prstGeom prst="rect">
            <a:avLst/>
          </a:prstGeom>
        </p:spPr>
      </p:pic>
      <p:sp>
        <p:nvSpPr>
          <p:cNvPr id="5" name="Slide Number Placeholder 1">
            <a:extLst>
              <a:ext uri="{FF2B5EF4-FFF2-40B4-BE49-F238E27FC236}">
                <a16:creationId xmlns:a16="http://schemas.microsoft.com/office/drawing/2014/main" id="{18522331-F662-4C03-A895-212C42FBEDE8}"/>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13</a:t>
            </a:fld>
            <a:endParaRPr lang="he-IL" sz="2000" dirty="0">
              <a:solidFill>
                <a:schemeClr val="tx1"/>
              </a:solidFill>
            </a:endParaRPr>
          </a:p>
        </p:txBody>
      </p:sp>
      <p:pic>
        <p:nvPicPr>
          <p:cNvPr id="7" name="Picture 3">
            <a:extLst>
              <a:ext uri="{FF2B5EF4-FFF2-40B4-BE49-F238E27FC236}">
                <a16:creationId xmlns:a16="http://schemas.microsoft.com/office/drawing/2014/main" id="{4B1BD7B7-4B27-48EF-9616-A1385DB9E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0A3C95CE-674C-4C2B-8CCE-F975F5525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42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F0A18-7097-4691-9CF0-5B226B6F2737}"/>
              </a:ext>
            </a:extLst>
          </p:cNvPr>
          <p:cNvSpPr>
            <a:spLocks noGrp="1"/>
          </p:cNvSpPr>
          <p:nvPr>
            <p:ph idx="1"/>
          </p:nvPr>
        </p:nvSpPr>
        <p:spPr>
          <a:xfrm>
            <a:off x="1016797" y="981351"/>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ניפוק לשימוש שוטף:</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ניפוק לשימוש שוטף הוא העברת מוצרים ממלאי החברה לשימוש עובדי החברה.</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במקרה זה החלטנו להעניק חלוק מעבדה במתנה כתמריץ לעובד החודש.</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ניתן לראות כי ביצענו זאת באמצעות מסך "ניפוק שוטף" בו ישנם פרטים לגבי תאריך הניפוק, פרטים לגבי הניפוק ובמסך הבן ישנם פרטים לגבי הפריט המנופק לשימוש שוטף. </a:t>
            </a:r>
            <a:endParaRPr lang="he-IL" dirty="0"/>
          </a:p>
          <a:p>
            <a:pPr marL="0" indent="0" algn="r" rtl="1">
              <a:buNone/>
            </a:pPr>
            <a:endParaRPr lang="en-US" dirty="0"/>
          </a:p>
        </p:txBody>
      </p:sp>
      <p:pic>
        <p:nvPicPr>
          <p:cNvPr id="6" name="Picture 5">
            <a:extLst>
              <a:ext uri="{FF2B5EF4-FFF2-40B4-BE49-F238E27FC236}">
                <a16:creationId xmlns:a16="http://schemas.microsoft.com/office/drawing/2014/main" id="{32495805-B034-4705-9218-B0C71630231B}"/>
              </a:ext>
            </a:extLst>
          </p:cNvPr>
          <p:cNvPicPr>
            <a:picLocks noChangeAspect="1"/>
          </p:cNvPicPr>
          <p:nvPr/>
        </p:nvPicPr>
        <p:blipFill>
          <a:blip r:embed="rId2"/>
          <a:stretch>
            <a:fillRect/>
          </a:stretch>
        </p:blipFill>
        <p:spPr>
          <a:xfrm>
            <a:off x="659603" y="2769051"/>
            <a:ext cx="10879729" cy="3723819"/>
          </a:xfrm>
          <a:prstGeom prst="rect">
            <a:avLst/>
          </a:prstGeom>
        </p:spPr>
      </p:pic>
      <p:sp>
        <p:nvSpPr>
          <p:cNvPr id="5" name="Slide Number Placeholder 1">
            <a:extLst>
              <a:ext uri="{FF2B5EF4-FFF2-40B4-BE49-F238E27FC236}">
                <a16:creationId xmlns:a16="http://schemas.microsoft.com/office/drawing/2014/main" id="{E4C6C7CE-233E-46C7-8BD9-07F0B6953932}"/>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14</a:t>
            </a:fld>
            <a:endParaRPr lang="he-IL" sz="2000" dirty="0">
              <a:solidFill>
                <a:schemeClr val="tx1"/>
              </a:solidFill>
            </a:endParaRPr>
          </a:p>
        </p:txBody>
      </p:sp>
      <p:pic>
        <p:nvPicPr>
          <p:cNvPr id="7" name="Picture 3">
            <a:extLst>
              <a:ext uri="{FF2B5EF4-FFF2-40B4-BE49-F238E27FC236}">
                <a16:creationId xmlns:a16="http://schemas.microsoft.com/office/drawing/2014/main" id="{5C73E9D4-196C-4014-95B6-C65396857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AEBAD961-4FA0-4C37-9F8F-530643E0B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85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176080-03E7-4261-83A3-A7A13C2272BF}"/>
              </a:ext>
            </a:extLst>
          </p:cNvPr>
          <p:cNvSpPr>
            <a:spLocks noGrp="1"/>
          </p:cNvSpPr>
          <p:nvPr>
            <p:ph type="title"/>
          </p:nvPr>
        </p:nvSpPr>
        <p:spPr>
          <a:xfrm>
            <a:off x="838200" y="1816238"/>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ב' – מידול הארגון במערכת</a:t>
            </a:r>
          </a:p>
        </p:txBody>
      </p:sp>
      <p:sp>
        <p:nvSpPr>
          <p:cNvPr id="5" name="Content Placeholder 2">
            <a:extLst>
              <a:ext uri="{FF2B5EF4-FFF2-40B4-BE49-F238E27FC236}">
                <a16:creationId xmlns:a16="http://schemas.microsoft.com/office/drawing/2014/main" id="{F31C83F0-57EF-4E06-A442-0D4A1DA86E6E}"/>
              </a:ext>
            </a:extLst>
          </p:cNvPr>
          <p:cNvSpPr>
            <a:spLocks noGrp="1"/>
          </p:cNvSpPr>
          <p:nvPr>
            <p:ph idx="1"/>
          </p:nvPr>
        </p:nvSpPr>
        <p:spPr>
          <a:xfrm>
            <a:off x="838200" y="2988504"/>
            <a:ext cx="10515600" cy="4351338"/>
          </a:xfrm>
        </p:spPr>
        <p:txBody>
          <a:bodyPr>
            <a:normAutofit/>
          </a:bodyPr>
          <a:lstStyle/>
          <a:p>
            <a:pPr marL="0" indent="0" algn="ctr" rtl="1">
              <a:buNone/>
            </a:pPr>
            <a:br>
              <a:rPr lang="en-US"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br>
            <a:r>
              <a:rPr lang="he-IL"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פעולות עבור תהליך ניהול רכש</a:t>
            </a:r>
          </a:p>
          <a:p>
            <a:pPr marL="0" indent="0" algn="ctr" rtl="1">
              <a:buNone/>
            </a:pPr>
            <a:endParaRPr lang="en-US" sz="4400" dirty="0"/>
          </a:p>
        </p:txBody>
      </p:sp>
      <p:sp>
        <p:nvSpPr>
          <p:cNvPr id="6" name="Slide Number Placeholder 1">
            <a:extLst>
              <a:ext uri="{FF2B5EF4-FFF2-40B4-BE49-F238E27FC236}">
                <a16:creationId xmlns:a16="http://schemas.microsoft.com/office/drawing/2014/main" id="{42114DFF-BAA9-4902-BFED-AA14E3F0C0F7}"/>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15</a:t>
            </a:fld>
            <a:endParaRPr lang="he-IL" sz="2000" dirty="0">
              <a:solidFill>
                <a:schemeClr val="tx1"/>
              </a:solidFill>
            </a:endParaRPr>
          </a:p>
        </p:txBody>
      </p:sp>
    </p:spTree>
    <p:extLst>
      <p:ext uri="{BB962C8B-B14F-4D97-AF65-F5344CB8AC3E}">
        <p14:creationId xmlns:p14="http://schemas.microsoft.com/office/powerpoint/2010/main" val="3452896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5D1EB6C-3B9F-43B3-9C60-D7CC8474BB3C}"/>
              </a:ext>
            </a:extLst>
          </p:cNvPr>
          <p:cNvSpPr>
            <a:spLocks noGrp="1"/>
          </p:cNvSpPr>
          <p:nvPr>
            <p:ph idx="1"/>
          </p:nvPr>
        </p:nvSpPr>
        <p:spPr>
          <a:xfrm>
            <a:off x="1474823" y="1297811"/>
            <a:ext cx="10515600" cy="1494045"/>
          </a:xfrm>
        </p:spPr>
        <p:txBody>
          <a:bodyPr/>
          <a:lstStyle/>
          <a:p>
            <a:pPr marL="0" indent="0" algn="r" rtl="1">
              <a:buNone/>
            </a:pPr>
            <a:r>
              <a:rPr lang="he-IL" u="sng" dirty="0">
                <a:latin typeface="Calibri" panose="020F0502020204030204" pitchFamily="34" charset="0"/>
                <a:cs typeface="Calibri" panose="020F0502020204030204" pitchFamily="34" charset="0"/>
              </a:rPr>
              <a:t>דו"ח ספק מועדף ומוצרים:</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את דו"ח זה ביצענו ע"י כניסה ל: ניהול מלאי -&gt; מוצרים -&gt; דו"חות מוצרים -&gt; דו"ח ספק מועדף ומוצרים.</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בדו"ח זה הצגנו את קבוצת הספקים המועדפים עבור משפחת המוצר "ציוד מעבדה". </a:t>
            </a:r>
            <a:br>
              <a:rPr lang="en-US" sz="2000" dirty="0">
                <a:latin typeface="Calibri" panose="020F0502020204030204" pitchFamily="34" charset="0"/>
                <a:cs typeface="Calibri" panose="020F0502020204030204" pitchFamily="34" charset="0"/>
              </a:rPr>
            </a:br>
            <a:endParaRPr lang="en-US" sz="2000" u="sng" dirty="0">
              <a:latin typeface="Calibri" panose="020F0502020204030204" pitchFamily="34" charset="0"/>
              <a:cs typeface="Calibri" panose="020F0502020204030204" pitchFamily="34" charset="0"/>
            </a:endParaRPr>
          </a:p>
        </p:txBody>
      </p:sp>
      <p:pic>
        <p:nvPicPr>
          <p:cNvPr id="11" name="Picture 10" descr="Graphical user interface&#10;&#10;Description automatically generated">
            <a:extLst>
              <a:ext uri="{FF2B5EF4-FFF2-40B4-BE49-F238E27FC236}">
                <a16:creationId xmlns:a16="http://schemas.microsoft.com/office/drawing/2014/main" id="{76AD51BB-20C8-4D7D-9B9B-C3C6919A2188}"/>
              </a:ext>
            </a:extLst>
          </p:cNvPr>
          <p:cNvPicPr>
            <a:picLocks noChangeAspect="1"/>
          </p:cNvPicPr>
          <p:nvPr/>
        </p:nvPicPr>
        <p:blipFill rotWithShape="1">
          <a:blip r:embed="rId2">
            <a:extLst>
              <a:ext uri="{28A0092B-C50C-407E-A947-70E740481C1C}">
                <a14:useLocalDpi xmlns:a14="http://schemas.microsoft.com/office/drawing/2010/main" val="0"/>
              </a:ext>
            </a:extLst>
          </a:blip>
          <a:srcRect l="6907" r="528"/>
          <a:stretch/>
        </p:blipFill>
        <p:spPr>
          <a:xfrm>
            <a:off x="201576" y="2409959"/>
            <a:ext cx="11788847" cy="3900349"/>
          </a:xfrm>
          <a:prstGeom prst="rect">
            <a:avLst/>
          </a:prstGeom>
        </p:spPr>
      </p:pic>
      <p:sp>
        <p:nvSpPr>
          <p:cNvPr id="5" name="Slide Number Placeholder 1">
            <a:extLst>
              <a:ext uri="{FF2B5EF4-FFF2-40B4-BE49-F238E27FC236}">
                <a16:creationId xmlns:a16="http://schemas.microsoft.com/office/drawing/2014/main" id="{A7EA8F0D-180A-40BB-A216-909D825A1697}"/>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16</a:t>
            </a:fld>
            <a:endParaRPr lang="he-IL" sz="2000" dirty="0">
              <a:solidFill>
                <a:schemeClr val="tx1"/>
              </a:solidFill>
            </a:endParaRPr>
          </a:p>
        </p:txBody>
      </p:sp>
      <p:pic>
        <p:nvPicPr>
          <p:cNvPr id="6" name="Picture 3">
            <a:extLst>
              <a:ext uri="{FF2B5EF4-FFF2-40B4-BE49-F238E27FC236}">
                <a16:creationId xmlns:a16="http://schemas.microsoft.com/office/drawing/2014/main" id="{2D85A665-6EDF-49E3-BF36-FFF22AA78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8D14D69F-F588-471D-8B5E-E4827367B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4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D6C34-8C02-4234-B0D2-58B5330AC61D}"/>
              </a:ext>
            </a:extLst>
          </p:cNvPr>
          <p:cNvSpPr>
            <a:spLocks noGrp="1"/>
          </p:cNvSpPr>
          <p:nvPr>
            <p:ph idx="1"/>
          </p:nvPr>
        </p:nvSpPr>
        <p:spPr>
          <a:xfrm>
            <a:off x="1320350" y="885583"/>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לביצוע הזמנת רכש</a:t>
            </a:r>
            <a:r>
              <a:rPr lang="he-IL" dirty="0"/>
              <a:t>: </a:t>
            </a:r>
          </a:p>
          <a:p>
            <a:pPr marL="0" indent="0" algn="r" rtl="1">
              <a:buNone/>
            </a:pPr>
            <a:r>
              <a:rPr lang="he-IL" sz="2000" dirty="0">
                <a:latin typeface="Calibri" panose="020F0502020204030204" pitchFamily="34" charset="0"/>
                <a:cs typeface="Calibri" panose="020F0502020204030204" pitchFamily="34" charset="0"/>
              </a:rPr>
              <a:t>הזמנת רכש בוצעה במסך "הזמנת רכש" ובה נכלל מידע לגבי שם הספק הקשור להזמנה, תאריך ההזמנה, מחירה הכולל ובאיזה מטבע נרכשה. כל זאת כמובן בנוסף לפירוט המוצרים שהוזמנו במסך הבן "פירוט הזמנת רכש". </a:t>
            </a:r>
            <a:endParaRPr lang="en-US" sz="2000" dirty="0">
              <a:latin typeface="Calibri" panose="020F0502020204030204" pitchFamily="34" charset="0"/>
              <a:cs typeface="Calibri" panose="020F0502020204030204" pitchFamily="34" charset="0"/>
            </a:endParaRPr>
          </a:p>
        </p:txBody>
      </p:sp>
      <p:pic>
        <p:nvPicPr>
          <p:cNvPr id="6" name="Picture 5" descr="Graphical user interface, application&#10;&#10;Description automatically generated">
            <a:extLst>
              <a:ext uri="{FF2B5EF4-FFF2-40B4-BE49-F238E27FC236}">
                <a16:creationId xmlns:a16="http://schemas.microsoft.com/office/drawing/2014/main" id="{4B9FCDE4-A6CE-4AC7-8F5E-8549244776DE}"/>
              </a:ext>
            </a:extLst>
          </p:cNvPr>
          <p:cNvPicPr>
            <a:picLocks noChangeAspect="1"/>
          </p:cNvPicPr>
          <p:nvPr/>
        </p:nvPicPr>
        <p:blipFill rotWithShape="1">
          <a:blip r:embed="rId2">
            <a:extLst>
              <a:ext uri="{28A0092B-C50C-407E-A947-70E740481C1C}">
                <a14:useLocalDpi xmlns:a14="http://schemas.microsoft.com/office/drawing/2010/main" val="0"/>
              </a:ext>
            </a:extLst>
          </a:blip>
          <a:srcRect t="48" b="13380"/>
          <a:stretch/>
        </p:blipFill>
        <p:spPr>
          <a:xfrm>
            <a:off x="356049" y="2157792"/>
            <a:ext cx="11479901" cy="4351338"/>
          </a:xfrm>
          <a:prstGeom prst="rect">
            <a:avLst/>
          </a:prstGeom>
        </p:spPr>
      </p:pic>
      <p:sp>
        <p:nvSpPr>
          <p:cNvPr id="5" name="Slide Number Placeholder 1">
            <a:extLst>
              <a:ext uri="{FF2B5EF4-FFF2-40B4-BE49-F238E27FC236}">
                <a16:creationId xmlns:a16="http://schemas.microsoft.com/office/drawing/2014/main" id="{12A71901-6F69-4CE2-9CC5-14C7D688E6E5}"/>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17</a:t>
            </a:fld>
            <a:endParaRPr lang="he-IL" sz="2000" dirty="0">
              <a:solidFill>
                <a:schemeClr val="tx1"/>
              </a:solidFill>
            </a:endParaRPr>
          </a:p>
        </p:txBody>
      </p:sp>
      <p:pic>
        <p:nvPicPr>
          <p:cNvPr id="7" name="Picture 3">
            <a:extLst>
              <a:ext uri="{FF2B5EF4-FFF2-40B4-BE49-F238E27FC236}">
                <a16:creationId xmlns:a16="http://schemas.microsoft.com/office/drawing/2014/main" id="{977F920E-C3A4-4E15-944B-E37DAABDD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B4E60208-180B-496B-9E6D-C64FB2A71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41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87F880-FB05-423F-8F16-B9CC057B0EF7}"/>
              </a:ext>
            </a:extLst>
          </p:cNvPr>
          <p:cNvSpPr>
            <a:spLocks noGrp="1"/>
          </p:cNvSpPr>
          <p:nvPr>
            <p:ph idx="1"/>
          </p:nvPr>
        </p:nvSpPr>
        <p:spPr>
          <a:xfrm>
            <a:off x="1523774" y="1104244"/>
            <a:ext cx="10515600" cy="4351338"/>
          </a:xfrm>
        </p:spPr>
        <p:txBody>
          <a:bodyPr/>
          <a:lstStyle/>
          <a:p>
            <a:pPr marL="0" indent="0" algn="r" rtl="1">
              <a:lnSpc>
                <a:spcPct val="100000"/>
              </a:lnSpc>
              <a:spcBef>
                <a:spcPts val="0"/>
              </a:spcBef>
              <a:buNone/>
            </a:pPr>
            <a:r>
              <a:rPr lang="he-IL" u="sng" dirty="0">
                <a:latin typeface="Calibri" panose="020F0502020204030204" pitchFamily="34" charset="0"/>
                <a:cs typeface="Calibri" panose="020F0502020204030204" pitchFamily="34" charset="0"/>
              </a:rPr>
              <a:t>דוגמא לקבלת סחורה מספק</a:t>
            </a:r>
            <a:r>
              <a:rPr lang="he-IL" dirty="0"/>
              <a:t>:</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ביצוע קבלת סחורה מספק מתבצע במסך "קבלות סחורה מספק", בו ישנו פירוט לגבי תאריך קבלת הסחורה, שם הספק ממנו מתקבלת הסחורה, פרטים לגבי המחסן שמקבל את הסחורה ופירוט לגבי סוג וכמות הפריטים הנכנסים</a:t>
            </a:r>
            <a:r>
              <a:rPr lang="he-IL" sz="2000" dirty="0"/>
              <a:t>.</a:t>
            </a:r>
            <a:br>
              <a:rPr lang="en-US" sz="2000" dirty="0"/>
            </a:br>
            <a:endParaRPr lang="en-US" dirty="0"/>
          </a:p>
        </p:txBody>
      </p:sp>
      <p:pic>
        <p:nvPicPr>
          <p:cNvPr id="6" name="Picture 5" descr="Graphical user interface, application, email&#10;&#10;Description automatically generated">
            <a:extLst>
              <a:ext uri="{FF2B5EF4-FFF2-40B4-BE49-F238E27FC236}">
                <a16:creationId xmlns:a16="http://schemas.microsoft.com/office/drawing/2014/main" id="{27767985-3702-40AD-A76A-63AEC6FDF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26" y="2375452"/>
            <a:ext cx="11886748" cy="4025415"/>
          </a:xfrm>
          <a:prstGeom prst="rect">
            <a:avLst/>
          </a:prstGeom>
        </p:spPr>
      </p:pic>
      <p:sp>
        <p:nvSpPr>
          <p:cNvPr id="5" name="Slide Number Placeholder 1">
            <a:extLst>
              <a:ext uri="{FF2B5EF4-FFF2-40B4-BE49-F238E27FC236}">
                <a16:creationId xmlns:a16="http://schemas.microsoft.com/office/drawing/2014/main" id="{07A3264A-3CED-4646-8A26-58307B68ACA8}"/>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18</a:t>
            </a:fld>
            <a:endParaRPr lang="he-IL" sz="2000" dirty="0">
              <a:solidFill>
                <a:schemeClr val="tx1"/>
              </a:solidFill>
            </a:endParaRPr>
          </a:p>
        </p:txBody>
      </p:sp>
      <p:pic>
        <p:nvPicPr>
          <p:cNvPr id="7" name="Picture 3">
            <a:extLst>
              <a:ext uri="{FF2B5EF4-FFF2-40B4-BE49-F238E27FC236}">
                <a16:creationId xmlns:a16="http://schemas.microsoft.com/office/drawing/2014/main" id="{9CECCFD3-E87E-4C14-A0A8-C31868907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15E3AF77-84D2-46AB-B720-CA17AC44B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698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61F16-DF51-4330-AFDC-7D8BF4FDF638}"/>
              </a:ext>
            </a:extLst>
          </p:cNvPr>
          <p:cNvSpPr>
            <a:spLocks noGrp="1"/>
          </p:cNvSpPr>
          <p:nvPr>
            <p:ph idx="1"/>
          </p:nvPr>
        </p:nvSpPr>
        <p:spPr>
          <a:xfrm>
            <a:off x="1283494" y="992684"/>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להחזרת סחורה לספק:</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ביצענו החזרת סחורה לספק באמצעות מסך "החזרות סחורה לספק" בו ישנם פרטים לגבי הספק אליו מבצעים את ההחזרה, אילו פריטים  מוחזרים ומהי כמותם.</a:t>
            </a:r>
            <a:endParaRPr lang="he-IL" sz="2000" dirty="0"/>
          </a:p>
          <a:p>
            <a:pPr marL="0" indent="0" algn="r" rtl="1">
              <a:buNone/>
            </a:pP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9DF2F98C-D503-4275-AF5C-2AF06EF43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98" y="2282466"/>
            <a:ext cx="11049662" cy="4089745"/>
          </a:xfrm>
          <a:prstGeom prst="rect">
            <a:avLst/>
          </a:prstGeom>
        </p:spPr>
      </p:pic>
      <p:sp>
        <p:nvSpPr>
          <p:cNvPr id="5" name="Slide Number Placeholder 1">
            <a:extLst>
              <a:ext uri="{FF2B5EF4-FFF2-40B4-BE49-F238E27FC236}">
                <a16:creationId xmlns:a16="http://schemas.microsoft.com/office/drawing/2014/main" id="{BF454CF2-F1E9-4EB8-95EB-2B2BF741F0C1}"/>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19</a:t>
            </a:fld>
            <a:endParaRPr lang="he-IL" sz="2000" dirty="0">
              <a:solidFill>
                <a:schemeClr val="tx1"/>
              </a:solidFill>
            </a:endParaRPr>
          </a:p>
        </p:txBody>
      </p:sp>
      <p:pic>
        <p:nvPicPr>
          <p:cNvPr id="7" name="Picture 3">
            <a:extLst>
              <a:ext uri="{FF2B5EF4-FFF2-40B4-BE49-F238E27FC236}">
                <a16:creationId xmlns:a16="http://schemas.microsoft.com/office/drawing/2014/main" id="{8FB5825A-E8EE-4815-9635-8D80BC591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14046917-4988-4A44-A238-7C760888C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73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C5F9-1255-4E1B-8DB8-0FC2A1DA5349}"/>
              </a:ext>
            </a:extLst>
          </p:cNvPr>
          <p:cNvSpPr>
            <a:spLocks noGrp="1"/>
          </p:cNvSpPr>
          <p:nvPr>
            <p:ph type="title"/>
          </p:nvPr>
        </p:nvSpPr>
        <p:spPr>
          <a:xfrm>
            <a:off x="838200" y="627304"/>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א' – הארגון – </a:t>
            </a:r>
            <a:r>
              <a:rPr lang="en-US"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Aid Genomics</a:t>
            </a:r>
            <a:endPar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D11B421-9BD5-4F8B-986D-0A2CEFCDA203}"/>
              </a:ext>
            </a:extLst>
          </p:cNvPr>
          <p:cNvSpPr>
            <a:spLocks noGrp="1"/>
          </p:cNvSpPr>
          <p:nvPr>
            <p:ph idx="1"/>
          </p:nvPr>
        </p:nvSpPr>
        <p:spPr>
          <a:xfrm>
            <a:off x="838200" y="1979884"/>
            <a:ext cx="10515600" cy="4351338"/>
          </a:xfrm>
        </p:spPr>
        <p:txBody>
          <a:bodyPr>
            <a:normAutofit/>
          </a:bodyPr>
          <a:lstStyle/>
          <a:p>
            <a:pPr marL="0" indent="0" algn="r" rtl="1">
              <a:buNone/>
            </a:pPr>
            <a:r>
              <a:rPr lang="he-IL" u="sng" dirty="0">
                <a:solidFill>
                  <a:srgbClr val="002060"/>
                </a:solidFill>
                <a:latin typeface="Calibri" panose="020F0502020204030204" pitchFamily="34" charset="0"/>
                <a:cs typeface="Calibri" panose="020F0502020204030204" pitchFamily="34" charset="0"/>
              </a:rPr>
              <a:t>קצת על הארגון</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indent="0" algn="r" rtl="1">
              <a:lnSpc>
                <a:spcPct val="107000"/>
              </a:lnSpc>
              <a:spcAft>
                <a:spcPts val="8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 AID GENOMICS</a:t>
            </a:r>
            <a:r>
              <a:rPr lang="he-IL" sz="2000" dirty="0">
                <a:effectLst/>
                <a:latin typeface="Calibri" panose="020F0502020204030204" pitchFamily="34" charset="0"/>
                <a:ea typeface="Calibri" panose="020F0502020204030204" pitchFamily="34" charset="0"/>
                <a:cs typeface="Calibri" panose="020F0502020204030204" pitchFamily="34" charset="0"/>
              </a:rPr>
              <a:t>היא קבוצת טכנולוגיה רפואית בינלאומית המובילה בתחום הרפואה המותאמת אישית.</a:t>
            </a:r>
            <a:br>
              <a:rPr lang="he-IL" sz="2000" dirty="0">
                <a:effectLst/>
                <a:latin typeface="Calibri" panose="020F0502020204030204" pitchFamily="34" charset="0"/>
                <a:ea typeface="Calibri" panose="020F0502020204030204" pitchFamily="34" charset="0"/>
                <a:cs typeface="Calibri" panose="020F0502020204030204" pitchFamily="34" charset="0"/>
              </a:rPr>
            </a:br>
            <a:r>
              <a:rPr lang="he-IL" sz="2000" dirty="0">
                <a:effectLst/>
                <a:latin typeface="Calibri" panose="020F0502020204030204" pitchFamily="34" charset="0"/>
                <a:ea typeface="Calibri" panose="020F0502020204030204" pitchFamily="34" charset="0"/>
                <a:cs typeface="Calibri" panose="020F0502020204030204" pitchFamily="34" charset="0"/>
              </a:rPr>
              <a:t>הקבוצה הוקמה בשנת 2017 במטרה להנגיש רפואה מותאמת אישית לכלל האוכלוסייה, ולקדם את פיתוחם של פתרונות למניעה, אבחון והתאמת טיפול ממוקד למחלות גנטיות וגנומיות, עבור אנשים בריאים עוד בטרם התפרצות המחלה, וכן עבור חולים</a:t>
            </a:r>
            <a:r>
              <a:rPr lang="en-US" sz="2000" dirty="0">
                <a:effectLst/>
                <a:latin typeface="Calibri" panose="020F0502020204030204" pitchFamily="34" charset="0"/>
                <a:ea typeface="Calibri" panose="020F0502020204030204" pitchFamily="34" charset="0"/>
                <a:cs typeface="Calibri" panose="020F0502020204030204" pitchFamily="34" charset="0"/>
              </a:rPr>
              <a:t>.</a:t>
            </a:r>
          </a:p>
          <a:p>
            <a:pPr marL="0" indent="0" algn="r" rtl="1">
              <a:lnSpc>
                <a:spcPct val="107000"/>
              </a:lnSpc>
              <a:spcAft>
                <a:spcPts val="800"/>
              </a:spcAft>
              <a:buNone/>
            </a:pPr>
            <a:r>
              <a:rPr lang="he-IL" sz="2000" dirty="0">
                <a:effectLst/>
                <a:latin typeface="Calibri" panose="020F0502020204030204" pitchFamily="34" charset="0"/>
                <a:ea typeface="Calibri" panose="020F0502020204030204" pitchFamily="34" charset="0"/>
                <a:cs typeface="Calibri" panose="020F0502020204030204" pitchFamily="34" charset="0"/>
              </a:rPr>
              <a:t>מאז פרוץ מגפת הקורונה, קבוצת</a:t>
            </a:r>
            <a:r>
              <a:rPr lang="en-US" sz="2000" dirty="0">
                <a:effectLst/>
                <a:latin typeface="Calibri" panose="020F0502020204030204" pitchFamily="34" charset="0"/>
                <a:ea typeface="Calibri" panose="020F0502020204030204" pitchFamily="34" charset="0"/>
                <a:cs typeface="Calibri" panose="020F0502020204030204" pitchFamily="34" charset="0"/>
              </a:rPr>
              <a:t> AIDG </a:t>
            </a:r>
            <a:r>
              <a:rPr lang="he-IL" sz="2000" dirty="0">
                <a:effectLst/>
                <a:latin typeface="Calibri" panose="020F0502020204030204" pitchFamily="34" charset="0"/>
                <a:ea typeface="Calibri" panose="020F0502020204030204" pitchFamily="34" charset="0"/>
                <a:cs typeface="Calibri" panose="020F0502020204030204" pitchFamily="34" charset="0"/>
              </a:rPr>
              <a:t>סייעה בייעוץ והטמעת טכנולוגיות ואספקת עשרות מיליוני ערכות בדיקה עבור למעלה  מ-20 מדינות ברחבי העולם, ומעל ל-2 מיליון ערכות בדיקה מסוג</a:t>
            </a:r>
            <a:r>
              <a:rPr lang="en-US" sz="2000" dirty="0">
                <a:effectLst/>
                <a:latin typeface="Calibri" panose="020F0502020204030204" pitchFamily="34" charset="0"/>
                <a:ea typeface="Calibri" panose="020F0502020204030204" pitchFamily="34" charset="0"/>
                <a:cs typeface="Calibri" panose="020F0502020204030204" pitchFamily="34" charset="0"/>
              </a:rPr>
              <a:t> RT-PCR </a:t>
            </a:r>
            <a:r>
              <a:rPr lang="he-IL" sz="2000" dirty="0">
                <a:effectLst/>
                <a:latin typeface="Calibri" panose="020F0502020204030204" pitchFamily="34" charset="0"/>
                <a:ea typeface="Calibri" panose="020F0502020204030204" pitchFamily="34" charset="0"/>
                <a:cs typeface="Calibri" panose="020F0502020204030204" pitchFamily="34" charset="0"/>
              </a:rPr>
              <a:t>למדינת ישראל בלבד.</a:t>
            </a:r>
            <a:r>
              <a:rPr lang="he-IL" sz="2000" dirty="0">
                <a:latin typeface="Calibri" panose="020F0502020204030204" pitchFamily="34" charset="0"/>
                <a:ea typeface="Calibri" panose="020F0502020204030204" pitchFamily="34" charset="0"/>
                <a:cs typeface="Calibri" panose="020F0502020204030204" pitchFamily="34" charset="0"/>
              </a:rPr>
              <a:t> </a:t>
            </a:r>
            <a:r>
              <a:rPr lang="he-IL" sz="2000" dirty="0">
                <a:effectLst/>
                <a:latin typeface="Calibri" panose="020F0502020204030204" pitchFamily="34" charset="0"/>
                <a:ea typeface="Calibri" panose="020F0502020204030204" pitchFamily="34" charset="0"/>
                <a:cs typeface="Calibri" panose="020F0502020204030204" pitchFamily="34" charset="0"/>
              </a:rPr>
              <a:t>קבוצת</a:t>
            </a:r>
            <a:r>
              <a:rPr lang="en-US" sz="2000" dirty="0">
                <a:effectLst/>
                <a:latin typeface="Calibri" panose="020F0502020204030204" pitchFamily="34" charset="0"/>
                <a:ea typeface="Calibri" panose="020F0502020204030204" pitchFamily="34" charset="0"/>
                <a:cs typeface="Calibri" panose="020F0502020204030204" pitchFamily="34" charset="0"/>
              </a:rPr>
              <a:t> AIDG </a:t>
            </a:r>
            <a:r>
              <a:rPr lang="he-IL" sz="2000" dirty="0">
                <a:effectLst/>
                <a:latin typeface="Calibri" panose="020F0502020204030204" pitchFamily="34" charset="0"/>
                <a:ea typeface="Calibri" panose="020F0502020204030204" pitchFamily="34" charset="0"/>
                <a:cs typeface="Calibri" panose="020F0502020204030204" pitchFamily="34" charset="0"/>
              </a:rPr>
              <a:t>ביצעה קרוב למיליון בדיקות קורונה בישראל ומפעילה כיום מעבדות קורונה ב-3 מדינות נוספות שפועלות תחת תקני האבטחה והבריאות המחמירים ביותר</a:t>
            </a: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he-IL"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1">
            <a:extLst>
              <a:ext uri="{FF2B5EF4-FFF2-40B4-BE49-F238E27FC236}">
                <a16:creationId xmlns:a16="http://schemas.microsoft.com/office/drawing/2014/main" id="{6EBCEA3E-4F72-40B0-8771-DC575445A619}"/>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2</a:t>
            </a:fld>
            <a:endParaRPr lang="he-IL" sz="2000" dirty="0">
              <a:solidFill>
                <a:schemeClr val="tx1"/>
              </a:solidFill>
            </a:endParaRPr>
          </a:p>
        </p:txBody>
      </p:sp>
      <p:pic>
        <p:nvPicPr>
          <p:cNvPr id="6" name="Picture 3">
            <a:extLst>
              <a:ext uri="{FF2B5EF4-FFF2-40B4-BE49-F238E27FC236}">
                <a16:creationId xmlns:a16="http://schemas.microsoft.com/office/drawing/2014/main" id="{18841E66-55A5-4F5C-B3C5-694ED4BF1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con&#10;&#10;Description automatically generated with low confidence">
            <a:extLst>
              <a:ext uri="{FF2B5EF4-FFF2-40B4-BE49-F238E27FC236}">
                <a16:creationId xmlns:a16="http://schemas.microsoft.com/office/drawing/2014/main" id="{EE08A9FA-17F5-4643-8A29-A7EED884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068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D1A96-77DC-4EC3-A971-4877384E83E8}"/>
              </a:ext>
            </a:extLst>
          </p:cNvPr>
          <p:cNvSpPr>
            <a:spLocks noGrp="1"/>
          </p:cNvSpPr>
          <p:nvPr>
            <p:ph idx="1"/>
          </p:nvPr>
        </p:nvSpPr>
        <p:spPr>
          <a:xfrm>
            <a:off x="1225826" y="855766"/>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חשבונית ספק מרכזת:</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הפקנו חשבונית ספק מרכזת באמצעות מסך "חשבוניות ספק מרכזות" בו מופיעים פרטים לגבי הספק עבורו מנפקים את החשבונית המרכזת והסכום של החשבונית. </a:t>
            </a: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B92FDE0C-1E44-44C2-A634-5687F729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51" y="2050870"/>
            <a:ext cx="11075298" cy="4364078"/>
          </a:xfrm>
          <a:prstGeom prst="rect">
            <a:avLst/>
          </a:prstGeom>
        </p:spPr>
      </p:pic>
      <p:sp>
        <p:nvSpPr>
          <p:cNvPr id="5" name="Slide Number Placeholder 1">
            <a:extLst>
              <a:ext uri="{FF2B5EF4-FFF2-40B4-BE49-F238E27FC236}">
                <a16:creationId xmlns:a16="http://schemas.microsoft.com/office/drawing/2014/main" id="{1031AEB1-C2FD-4F18-B252-336E7603A514}"/>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20</a:t>
            </a:fld>
            <a:endParaRPr lang="he-IL" sz="2000" dirty="0">
              <a:solidFill>
                <a:schemeClr val="tx1"/>
              </a:solidFill>
            </a:endParaRPr>
          </a:p>
        </p:txBody>
      </p:sp>
      <p:pic>
        <p:nvPicPr>
          <p:cNvPr id="7" name="Picture 3">
            <a:extLst>
              <a:ext uri="{FF2B5EF4-FFF2-40B4-BE49-F238E27FC236}">
                <a16:creationId xmlns:a16="http://schemas.microsoft.com/office/drawing/2014/main" id="{816D1F93-8AA9-49B7-973A-CDF8A1DB9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03CBB2A1-215C-4A5E-8D64-BAE88D0CF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562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8474DA-A542-4EB1-8EAA-1242D29E9F2A}"/>
              </a:ext>
            </a:extLst>
          </p:cNvPr>
          <p:cNvSpPr>
            <a:spLocks noGrp="1"/>
          </p:cNvSpPr>
          <p:nvPr>
            <p:ph idx="1"/>
          </p:nvPr>
        </p:nvSpPr>
        <p:spPr>
          <a:xfrm>
            <a:off x="669235" y="960920"/>
            <a:ext cx="10515600" cy="4351338"/>
          </a:xfrm>
        </p:spPr>
        <p:txBody>
          <a:bodyPr>
            <a:normAutofit/>
          </a:bodyPr>
          <a:lstStyle/>
          <a:p>
            <a:pPr marL="0" indent="0" algn="ctr">
              <a:buNone/>
            </a:pPr>
            <a:br>
              <a:rPr lang="en-US" sz="4400" dirty="0"/>
            </a:br>
            <a:br>
              <a:rPr lang="en-US" sz="4400" dirty="0"/>
            </a:br>
            <a:r>
              <a:rPr lang="en-US"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The End</a:t>
            </a:r>
            <a:endParaRPr lang="he-IL"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endParaRPr>
          </a:p>
          <a:p>
            <a:pPr marL="0" indent="0" algn="ctr">
              <a:buNone/>
            </a:pPr>
            <a:r>
              <a:rPr lang="he-IL"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תודה רבה על ההקשבה!</a:t>
            </a:r>
            <a:endParaRPr lang="en-US"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endParaRPr>
          </a:p>
        </p:txBody>
      </p:sp>
      <p:sp>
        <p:nvSpPr>
          <p:cNvPr id="4" name="Slide Number Placeholder 3">
            <a:extLst>
              <a:ext uri="{FF2B5EF4-FFF2-40B4-BE49-F238E27FC236}">
                <a16:creationId xmlns:a16="http://schemas.microsoft.com/office/drawing/2014/main" id="{00239133-FF2E-41A8-86CB-45AEA6F58CE1}"/>
              </a:ext>
            </a:extLst>
          </p:cNvPr>
          <p:cNvSpPr>
            <a:spLocks noGrp="1"/>
          </p:cNvSpPr>
          <p:nvPr>
            <p:ph type="sldNum" sz="quarter" idx="12"/>
          </p:nvPr>
        </p:nvSpPr>
        <p:spPr/>
        <p:txBody>
          <a:bodyPr/>
          <a:lstStyle/>
          <a:p>
            <a:fld id="{12573FAD-B36C-4BA3-B146-6D45492674DE}" type="slidenum">
              <a:rPr lang="he-IL" smtClean="0"/>
              <a:t>21</a:t>
            </a:fld>
            <a:endParaRPr lang="he-IL"/>
          </a:p>
        </p:txBody>
      </p:sp>
    </p:spTree>
    <p:extLst>
      <p:ext uri="{BB962C8B-B14F-4D97-AF65-F5344CB8AC3E}">
        <p14:creationId xmlns:p14="http://schemas.microsoft.com/office/powerpoint/2010/main" val="292260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6ECA8-80A1-429B-80E9-AE4AE8C7F00E}"/>
              </a:ext>
            </a:extLst>
          </p:cNvPr>
          <p:cNvSpPr>
            <a:spLocks noGrp="1"/>
          </p:cNvSpPr>
          <p:nvPr>
            <p:ph idx="1"/>
          </p:nvPr>
        </p:nvSpPr>
        <p:spPr>
          <a:xfrm>
            <a:off x="683793" y="1593366"/>
            <a:ext cx="10824411" cy="5463416"/>
          </a:xfrm>
        </p:spPr>
        <p:txBody>
          <a:bodyPr>
            <a:normAutofit lnSpcReduction="10000"/>
          </a:bodyPr>
          <a:lstStyle/>
          <a:p>
            <a:pPr marL="0" indent="0" algn="ctr" rtl="1">
              <a:buNone/>
            </a:pPr>
            <a:r>
              <a:rPr lang="he-IL" sz="3500" b="1" u="sng" dirty="0">
                <a:solidFill>
                  <a:srgbClr val="002060"/>
                </a:solidFill>
                <a:latin typeface="Calibri" panose="020F0502020204030204" pitchFamily="34" charset="0"/>
                <a:cs typeface="Calibri" panose="020F0502020204030204" pitchFamily="34" charset="0"/>
              </a:rPr>
              <a:t>כיצד המערכת עונה על דרישות הארגון</a:t>
            </a:r>
            <a:br>
              <a:rPr lang="en-US" sz="3500" b="1" u="sng" dirty="0">
                <a:solidFill>
                  <a:srgbClr val="002060"/>
                </a:solidFill>
                <a:latin typeface="Calibri" panose="020F0502020204030204" pitchFamily="34" charset="0"/>
                <a:cs typeface="Calibri" panose="020F0502020204030204" pitchFamily="34" charset="0"/>
              </a:rPr>
            </a:br>
            <a:endParaRPr lang="he-IL" sz="3500" b="1" u="sng" dirty="0">
              <a:solidFill>
                <a:srgbClr val="002060"/>
              </a:solidFill>
              <a:latin typeface="Calibri" panose="020F0502020204030204" pitchFamily="34" charset="0"/>
              <a:cs typeface="Calibri" panose="020F0502020204030204" pitchFamily="34" charset="0"/>
            </a:endParaRPr>
          </a:p>
          <a:p>
            <a:pPr marL="0" indent="0" algn="r" rtl="1">
              <a:buNone/>
            </a:pPr>
            <a:r>
              <a:rPr lang="he-IL" sz="2600" b="1" u="sng" dirty="0">
                <a:solidFill>
                  <a:srgbClr val="002060"/>
                </a:solidFill>
                <a:latin typeface="Calibri" panose="020F0502020204030204" pitchFamily="34" charset="0"/>
                <a:cs typeface="Calibri" panose="020F0502020204030204" pitchFamily="34" charset="0"/>
              </a:rPr>
              <a:t>הארגון כיום ללא </a:t>
            </a:r>
            <a:r>
              <a:rPr lang="en-US" sz="2600" b="1" u="sng" dirty="0">
                <a:solidFill>
                  <a:srgbClr val="002060"/>
                </a:solidFill>
                <a:latin typeface="Calibri" panose="020F0502020204030204" pitchFamily="34" charset="0"/>
                <a:cs typeface="Calibri" panose="020F0502020204030204" pitchFamily="34" charset="0"/>
              </a:rPr>
              <a:t>Priority</a:t>
            </a:r>
            <a:br>
              <a:rPr lang="en-US" sz="2600" b="1" u="sng" dirty="0">
                <a:solidFill>
                  <a:srgbClr val="002060"/>
                </a:solidFill>
                <a:latin typeface="Calibri" panose="020F0502020204030204" pitchFamily="34" charset="0"/>
                <a:cs typeface="Calibri" panose="020F0502020204030204" pitchFamily="34" charset="0"/>
              </a:rPr>
            </a:br>
            <a:endParaRPr lang="en-US" sz="2600" b="1" u="sng"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חסרת פונקציונליות לפתרונות מורכבים וחשיבה חכמה</a:t>
            </a: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a:t>
            </a:r>
            <a:r>
              <a:rPr lang="he-IL" sz="2600" dirty="0">
                <a:solidFill>
                  <a:srgbClr val="002060"/>
                </a:solidFill>
                <a:latin typeface="Calibri" panose="020F0502020204030204" pitchFamily="34" charset="0"/>
                <a:cs typeface="Calibri" panose="020F0502020204030204" pitchFamily="34" charset="0"/>
              </a:rPr>
              <a:t> אי התראה לסיום מלאי</a:t>
            </a:r>
            <a:br>
              <a:rPr lang="en-US" sz="2600" dirty="0">
                <a:solidFill>
                  <a:srgbClr val="002060"/>
                </a:solidFill>
                <a:latin typeface="Calibri" panose="020F0502020204030204" pitchFamily="34" charset="0"/>
                <a:cs typeface="Calibri" panose="020F0502020204030204" pitchFamily="34" charset="0"/>
              </a:rPr>
            </a:br>
            <a:endParaRPr lang="he-IL" sz="2600"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עבודת מכונה ללא בינה מלאכותית </a:t>
            </a:r>
            <a:r>
              <a:rPr lang="en-US" sz="2600" dirty="0">
                <a:solidFill>
                  <a:srgbClr val="002060"/>
                </a:solidFill>
                <a:latin typeface="Calibri" panose="020F0502020204030204" pitchFamily="34" charset="0"/>
                <a:cs typeface="Calibri" panose="020F0502020204030204" pitchFamily="34" charset="0"/>
              </a:rPr>
              <a:t>AI</a:t>
            </a:r>
            <a:endParaRPr lang="he-IL" sz="2600" dirty="0">
              <a:solidFill>
                <a:srgbClr val="002060"/>
              </a:solidFill>
              <a:latin typeface="Calibri" panose="020F0502020204030204" pitchFamily="34" charset="0"/>
              <a:cs typeface="Calibri" panose="020F0502020204030204" pitchFamily="34" charset="0"/>
            </a:endParaRP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a:t>
            </a:r>
            <a:r>
              <a:rPr lang="he-IL" sz="2600" dirty="0">
                <a:solidFill>
                  <a:srgbClr val="002060"/>
                </a:solidFill>
                <a:latin typeface="Calibri" panose="020F0502020204030204" pitchFamily="34" charset="0"/>
                <a:cs typeface="Calibri" panose="020F0502020204030204" pitchFamily="34" charset="0"/>
              </a:rPr>
              <a:t> ערכות מבוצעות ע"י אדם</a:t>
            </a:r>
            <a:br>
              <a:rPr lang="en-US" sz="2600" dirty="0">
                <a:solidFill>
                  <a:srgbClr val="002060"/>
                </a:solidFill>
                <a:latin typeface="Calibri" panose="020F0502020204030204" pitchFamily="34" charset="0"/>
                <a:cs typeface="Calibri" panose="020F0502020204030204" pitchFamily="34" charset="0"/>
              </a:rPr>
            </a:br>
            <a:endParaRPr lang="he-IL" sz="2600"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מבט בזווית צרה</a:t>
            </a:r>
            <a:r>
              <a:rPr lang="en-US" sz="2600" dirty="0">
                <a:solidFill>
                  <a:srgbClr val="002060"/>
                </a:solidFill>
                <a:latin typeface="Calibri" panose="020F0502020204030204" pitchFamily="34" charset="0"/>
                <a:cs typeface="Calibri" panose="020F0502020204030204" pitchFamily="34" charset="0"/>
              </a:rPr>
              <a:t>,</a:t>
            </a:r>
            <a:r>
              <a:rPr lang="he-IL" sz="2600" dirty="0">
                <a:solidFill>
                  <a:srgbClr val="002060"/>
                </a:solidFill>
                <a:latin typeface="Calibri" panose="020F0502020204030204" pitchFamily="34" charset="0"/>
                <a:cs typeface="Calibri" panose="020F0502020204030204" pitchFamily="34" charset="0"/>
              </a:rPr>
              <a:t> התבססות על מצב קיים בלבד</a:t>
            </a: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a:t>
            </a:r>
            <a:r>
              <a:rPr lang="he-IL" sz="2600" dirty="0">
                <a:solidFill>
                  <a:srgbClr val="002060"/>
                </a:solidFill>
                <a:latin typeface="Calibri" panose="020F0502020204030204" pitchFamily="34" charset="0"/>
                <a:cs typeface="Calibri" panose="020F0502020204030204" pitchFamily="34" charset="0"/>
              </a:rPr>
              <a:t>: </a:t>
            </a:r>
            <a:r>
              <a:rPr lang="en-US" sz="2600" dirty="0">
                <a:solidFill>
                  <a:srgbClr val="002060"/>
                </a:solidFill>
                <a:latin typeface="Calibri" panose="020F0502020204030204" pitchFamily="34" charset="0"/>
                <a:cs typeface="Calibri" panose="020F0502020204030204" pitchFamily="34" charset="0"/>
              </a:rPr>
              <a:t>up to date</a:t>
            </a:r>
            <a:r>
              <a:rPr lang="he-IL" sz="2600" dirty="0">
                <a:solidFill>
                  <a:srgbClr val="002060"/>
                </a:solidFill>
                <a:latin typeface="Calibri" panose="020F0502020204030204" pitchFamily="34" charset="0"/>
                <a:cs typeface="Calibri" panose="020F0502020204030204" pitchFamily="34" charset="0"/>
              </a:rPr>
              <a:t> </a:t>
            </a:r>
            <a:r>
              <a:rPr lang="en-US" sz="2600" dirty="0">
                <a:solidFill>
                  <a:srgbClr val="002060"/>
                </a:solidFill>
                <a:latin typeface="Calibri" panose="020F0502020204030204" pitchFamily="34" charset="0"/>
                <a:cs typeface="Calibri" panose="020F0502020204030204" pitchFamily="34" charset="0"/>
              </a:rPr>
              <a:t>non</a:t>
            </a:r>
            <a:endParaRPr lang="he-IL" dirty="0">
              <a:solidFill>
                <a:srgbClr val="002060"/>
              </a:solidFill>
              <a:latin typeface="Calibri" panose="020F0502020204030204" pitchFamily="34" charset="0"/>
              <a:cs typeface="Calibri" panose="020F0502020204030204" pitchFamily="34" charset="0"/>
            </a:endParaRPr>
          </a:p>
          <a:p>
            <a:pPr marL="0" indent="0" algn="r" rtl="1">
              <a:buNone/>
            </a:pPr>
            <a:endParaRPr lang="he-IL"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F9CDEA11-9A55-40AA-83A2-5A52ADF8B6CE}"/>
              </a:ext>
            </a:extLst>
          </p:cNvPr>
          <p:cNvSpPr>
            <a:spLocks noGrp="1"/>
          </p:cNvSpPr>
          <p:nvPr>
            <p:ph type="title"/>
          </p:nvPr>
        </p:nvSpPr>
        <p:spPr>
          <a:xfrm>
            <a:off x="838198" y="418064"/>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א' – הארגון – </a:t>
            </a:r>
            <a:r>
              <a:rPr lang="en-US"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Aid Genomics</a:t>
            </a:r>
            <a:endPar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1">
            <a:extLst>
              <a:ext uri="{FF2B5EF4-FFF2-40B4-BE49-F238E27FC236}">
                <a16:creationId xmlns:a16="http://schemas.microsoft.com/office/drawing/2014/main" id="{D03C6BC8-E24C-4F38-A618-775A62DB329F}"/>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3</a:t>
            </a:fld>
            <a:endParaRPr lang="he-IL" sz="2000" dirty="0">
              <a:solidFill>
                <a:schemeClr val="tx1"/>
              </a:solidFill>
            </a:endParaRPr>
          </a:p>
        </p:txBody>
      </p:sp>
      <p:pic>
        <p:nvPicPr>
          <p:cNvPr id="6" name="Picture 3">
            <a:extLst>
              <a:ext uri="{FF2B5EF4-FFF2-40B4-BE49-F238E27FC236}">
                <a16:creationId xmlns:a16="http://schemas.microsoft.com/office/drawing/2014/main" id="{09E9CE4C-AB7B-4548-A9EF-0D6D299E1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con&#10;&#10;Description automatically generated with low confidence">
            <a:extLst>
              <a:ext uri="{FF2B5EF4-FFF2-40B4-BE49-F238E27FC236}">
                <a16:creationId xmlns:a16="http://schemas.microsoft.com/office/drawing/2014/main" id="{2AFCDAFF-DE8F-49D1-92E8-C1BB2887D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07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1F22E-DE8E-4557-98B3-B7447072C9DC}"/>
              </a:ext>
            </a:extLst>
          </p:cNvPr>
          <p:cNvSpPr>
            <a:spLocks noGrp="1"/>
          </p:cNvSpPr>
          <p:nvPr>
            <p:ph idx="1"/>
          </p:nvPr>
        </p:nvSpPr>
        <p:spPr>
          <a:xfrm>
            <a:off x="838200" y="2141532"/>
            <a:ext cx="10515600" cy="4351338"/>
          </a:xfrm>
        </p:spPr>
        <p:txBody>
          <a:bodyPr>
            <a:normAutofit fontScale="85000" lnSpcReduction="10000"/>
          </a:bodyPr>
          <a:lstStyle/>
          <a:p>
            <a:pPr marL="0" indent="0" algn="r" rtl="1">
              <a:buNone/>
            </a:pPr>
            <a:r>
              <a:rPr lang="he-IL" sz="3600" b="1" u="sng" dirty="0">
                <a:solidFill>
                  <a:srgbClr val="002060"/>
                </a:solidFill>
                <a:latin typeface="Calibri" panose="020F0502020204030204" pitchFamily="34" charset="0"/>
                <a:cs typeface="Calibri" panose="020F0502020204030204" pitchFamily="34" charset="0"/>
              </a:rPr>
              <a:t>הארגון עם </a:t>
            </a:r>
            <a:r>
              <a:rPr lang="en-US" sz="3600" b="1" u="sng" dirty="0">
                <a:solidFill>
                  <a:srgbClr val="002060"/>
                </a:solidFill>
                <a:latin typeface="Calibri" panose="020F0502020204030204" pitchFamily="34" charset="0"/>
                <a:cs typeface="Calibri" panose="020F0502020204030204" pitchFamily="34" charset="0"/>
              </a:rPr>
              <a:t>Priority</a:t>
            </a:r>
            <a:endParaRPr lang="he-IL" sz="3600" b="1" u="sng"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מציעה טווח אפשרויות רחב הכולל: מודולים, יכולות ותכונות המאפשרות שליטה מלאה בכל מערך הארגון מקצה לקצה וכוללים תמיכה במערכי ארגונים רב-חברתיים, רב-לשוניים ורב-מטבעיים </a:t>
            </a: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 </a:t>
            </a:r>
            <a:r>
              <a:rPr lang="he-IL" sz="2600" dirty="0">
                <a:solidFill>
                  <a:srgbClr val="002060"/>
                </a:solidFill>
                <a:latin typeface="Calibri" panose="020F0502020204030204" pitchFamily="34" charset="0"/>
                <a:cs typeface="Calibri" panose="020F0502020204030204" pitchFamily="34" charset="0"/>
              </a:rPr>
              <a:t>חיבור מאגר נתונים חיצוני (משרד הבריאות) הכלת נתוני בדיקות דחופות</a:t>
            </a:r>
            <a:br>
              <a:rPr lang="en-US" sz="2600" dirty="0">
                <a:solidFill>
                  <a:srgbClr val="002060"/>
                </a:solidFill>
                <a:latin typeface="Calibri" panose="020F0502020204030204" pitchFamily="34" charset="0"/>
                <a:cs typeface="Calibri" panose="020F0502020204030204" pitchFamily="34" charset="0"/>
              </a:rPr>
            </a:br>
            <a:endParaRPr lang="he-IL" sz="2600"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מכילה כלים מובנים לניהול, יישום </a:t>
            </a:r>
            <a:r>
              <a:rPr lang="he-IL" sz="2600" dirty="0" err="1">
                <a:solidFill>
                  <a:srgbClr val="002060"/>
                </a:solidFill>
                <a:latin typeface="Calibri" panose="020F0502020204030204" pitchFamily="34" charset="0"/>
                <a:cs typeface="Calibri" panose="020F0502020204030204" pitchFamily="34" charset="0"/>
              </a:rPr>
              <a:t>ותחזוק</a:t>
            </a:r>
            <a:r>
              <a:rPr lang="he-IL" sz="2600" dirty="0">
                <a:solidFill>
                  <a:srgbClr val="002060"/>
                </a:solidFill>
                <a:latin typeface="Calibri" panose="020F0502020204030204" pitchFamily="34" charset="0"/>
                <a:cs typeface="Calibri" panose="020F0502020204030204" pitchFamily="34" charset="0"/>
              </a:rPr>
              <a:t> עצמאי של המערכת. לשם הוצאה קלה לפועל של תכניות עסקיות, ושינוי</a:t>
            </a:r>
            <a:r>
              <a:rPr lang="en-US" sz="2600" dirty="0">
                <a:solidFill>
                  <a:srgbClr val="002060"/>
                </a:solidFill>
                <a:latin typeface="Calibri" panose="020F0502020204030204" pitchFamily="34" charset="0"/>
                <a:cs typeface="Calibri" panose="020F0502020204030204" pitchFamily="34" charset="0"/>
              </a:rPr>
              <a:t>,</a:t>
            </a:r>
            <a:r>
              <a:rPr lang="he-IL" sz="2600" dirty="0">
                <a:solidFill>
                  <a:srgbClr val="002060"/>
                </a:solidFill>
                <a:latin typeface="Calibri" panose="020F0502020204030204" pitchFamily="34" charset="0"/>
                <a:cs typeface="Calibri" panose="020F0502020204030204" pitchFamily="34" charset="0"/>
              </a:rPr>
              <a:t> הגדלה או הקטנת מרחב הפעילות בהתאם לצורך העסקי ולקצב צמיחת הארגון.</a:t>
            </a: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 </a:t>
            </a:r>
            <a:r>
              <a:rPr lang="he-IL" sz="2600" dirty="0">
                <a:solidFill>
                  <a:srgbClr val="002060"/>
                </a:solidFill>
                <a:latin typeface="Calibri" panose="020F0502020204030204" pitchFamily="34" charset="0"/>
                <a:cs typeface="Calibri" panose="020F0502020204030204" pitchFamily="34" charset="0"/>
              </a:rPr>
              <a:t>מעקב אחר תנועות מלאי</a:t>
            </a:r>
            <a:r>
              <a:rPr lang="en-US" sz="2600" dirty="0">
                <a:solidFill>
                  <a:srgbClr val="002060"/>
                </a:solidFill>
                <a:latin typeface="Calibri" panose="020F0502020204030204" pitchFamily="34" charset="0"/>
                <a:cs typeface="Calibri" panose="020F0502020204030204" pitchFamily="34" charset="0"/>
              </a:rPr>
              <a:t>,</a:t>
            </a:r>
            <a:r>
              <a:rPr lang="he-IL" sz="2600" dirty="0">
                <a:solidFill>
                  <a:srgbClr val="002060"/>
                </a:solidFill>
                <a:latin typeface="Calibri" panose="020F0502020204030204" pitchFamily="34" charset="0"/>
                <a:cs typeface="Calibri" panose="020F0502020204030204" pitchFamily="34" charset="0"/>
              </a:rPr>
              <a:t> התראת סטטוס מלאי</a:t>
            </a:r>
            <a:br>
              <a:rPr lang="en-US" sz="2600" dirty="0">
                <a:solidFill>
                  <a:srgbClr val="002060"/>
                </a:solidFill>
                <a:latin typeface="Calibri" panose="020F0502020204030204" pitchFamily="34" charset="0"/>
                <a:cs typeface="Calibri" panose="020F0502020204030204" pitchFamily="34" charset="0"/>
              </a:rPr>
            </a:br>
            <a:endParaRPr lang="he-IL" sz="2600" dirty="0">
              <a:solidFill>
                <a:srgbClr val="002060"/>
              </a:solidFill>
              <a:latin typeface="Calibri" panose="020F0502020204030204" pitchFamily="34" charset="0"/>
              <a:cs typeface="Calibri" panose="020F0502020204030204" pitchFamily="34" charset="0"/>
            </a:endParaRPr>
          </a:p>
          <a:p>
            <a:pPr algn="r" rtl="1"/>
            <a:r>
              <a:rPr lang="he-IL" sz="2600" dirty="0">
                <a:solidFill>
                  <a:srgbClr val="002060"/>
                </a:solidFill>
                <a:latin typeface="Calibri" panose="020F0502020204030204" pitchFamily="34" charset="0"/>
                <a:cs typeface="Calibri" panose="020F0502020204030204" pitchFamily="34" charset="0"/>
              </a:rPr>
              <a:t>מבט של 360 מעלות בכל רגע נתון, על כל תהליכי הארגון, כך ניתן לקחת החלטות מושכלות המבוססות על מידע עסקי מהימן בזמן אמת.</a:t>
            </a:r>
          </a:p>
          <a:p>
            <a:pPr marL="0" indent="0" algn="r" rtl="1">
              <a:buNone/>
            </a:pPr>
            <a:r>
              <a:rPr lang="he-IL" sz="2600" dirty="0">
                <a:solidFill>
                  <a:srgbClr val="002060"/>
                </a:solidFill>
                <a:latin typeface="Calibri" panose="020F0502020204030204" pitchFamily="34" charset="0"/>
                <a:cs typeface="Calibri" panose="020F0502020204030204" pitchFamily="34" charset="0"/>
              </a:rPr>
              <a:t>    </a:t>
            </a:r>
            <a:r>
              <a:rPr lang="he-IL" sz="2600" u="sng" dirty="0">
                <a:solidFill>
                  <a:srgbClr val="002060"/>
                </a:solidFill>
                <a:latin typeface="Calibri" panose="020F0502020204030204" pitchFamily="34" charset="0"/>
                <a:cs typeface="Calibri" panose="020F0502020204030204" pitchFamily="34" charset="0"/>
              </a:rPr>
              <a:t>לדוגמא: </a:t>
            </a:r>
            <a:r>
              <a:rPr lang="he-IL" sz="2600" dirty="0">
                <a:solidFill>
                  <a:srgbClr val="002060"/>
                </a:solidFill>
                <a:latin typeface="Calibri" panose="020F0502020204030204" pitchFamily="34" charset="0"/>
                <a:cs typeface="Calibri" panose="020F0502020204030204" pitchFamily="34" charset="0"/>
              </a:rPr>
              <a:t>קישוריות פרטי הנתונים במאגר לפרטי הלקוחות בבדיקות נכנסות</a:t>
            </a:r>
          </a:p>
          <a:p>
            <a:endParaRPr lang="en-US" dirty="0"/>
          </a:p>
        </p:txBody>
      </p:sp>
      <p:sp>
        <p:nvSpPr>
          <p:cNvPr id="4" name="Title 1">
            <a:extLst>
              <a:ext uri="{FF2B5EF4-FFF2-40B4-BE49-F238E27FC236}">
                <a16:creationId xmlns:a16="http://schemas.microsoft.com/office/drawing/2014/main" id="{D38D6FA5-065D-4E24-BF7E-2949C2B010C6}"/>
              </a:ext>
            </a:extLst>
          </p:cNvPr>
          <p:cNvSpPr>
            <a:spLocks noGrp="1"/>
          </p:cNvSpPr>
          <p:nvPr>
            <p:ph type="title"/>
          </p:nvPr>
        </p:nvSpPr>
        <p:spPr>
          <a:xfrm>
            <a:off x="838200" y="658196"/>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א' – הארגון – </a:t>
            </a:r>
            <a:r>
              <a:rPr lang="en-US"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Aid Genomics</a:t>
            </a:r>
            <a:endPar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Slide Number Placeholder 1">
            <a:extLst>
              <a:ext uri="{FF2B5EF4-FFF2-40B4-BE49-F238E27FC236}">
                <a16:creationId xmlns:a16="http://schemas.microsoft.com/office/drawing/2014/main" id="{CA230A7C-AFB7-4441-9655-2D3D95692D78}"/>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4</a:t>
            </a:fld>
            <a:endParaRPr lang="he-IL" sz="2000" dirty="0">
              <a:solidFill>
                <a:schemeClr val="tx1"/>
              </a:solidFill>
            </a:endParaRPr>
          </a:p>
        </p:txBody>
      </p:sp>
      <p:pic>
        <p:nvPicPr>
          <p:cNvPr id="6" name="Picture 3">
            <a:extLst>
              <a:ext uri="{FF2B5EF4-FFF2-40B4-BE49-F238E27FC236}">
                <a16:creationId xmlns:a16="http://schemas.microsoft.com/office/drawing/2014/main" id="{32EE049C-7B76-4855-B7CD-4EFF87B47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con&#10;&#10;Description automatically generated with low confidence">
            <a:extLst>
              <a:ext uri="{FF2B5EF4-FFF2-40B4-BE49-F238E27FC236}">
                <a16:creationId xmlns:a16="http://schemas.microsoft.com/office/drawing/2014/main" id="{EA7130AD-F51C-4993-8D7B-C52F1FA71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55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853A2-81D5-4AE3-994B-4D5976801FC9}"/>
              </a:ext>
            </a:extLst>
          </p:cNvPr>
          <p:cNvSpPr>
            <a:spLocks noGrp="1"/>
          </p:cNvSpPr>
          <p:nvPr>
            <p:ph idx="1"/>
          </p:nvPr>
        </p:nvSpPr>
        <p:spPr>
          <a:xfrm>
            <a:off x="838200" y="1428751"/>
            <a:ext cx="10856053" cy="4683723"/>
          </a:xfrm>
        </p:spPr>
        <p:txBody>
          <a:bodyPr/>
          <a:lstStyle/>
          <a:p>
            <a:pPr marL="0" indent="0" algn="r" rtl="1">
              <a:buNone/>
            </a:pPr>
            <a:r>
              <a:rPr lang="he-IL" u="sng" dirty="0">
                <a:latin typeface="Calibri" panose="020F0502020204030204" pitchFamily="34" charset="0"/>
                <a:cs typeface="Calibri" panose="020F0502020204030204" pitchFamily="34" charset="0"/>
              </a:rPr>
              <a:t>דוגמא לכרטיס ספק:</a:t>
            </a:r>
          </a:p>
          <a:p>
            <a:pPr marL="0" indent="0" algn="r" rtl="1">
              <a:buNone/>
            </a:pPr>
            <a:r>
              <a:rPr lang="he-IL" sz="2000" dirty="0">
                <a:latin typeface="Calibri" panose="020F0502020204030204" pitchFamily="34" charset="0"/>
                <a:cs typeface="Calibri" panose="020F0502020204030204" pitchFamily="34" charset="0"/>
              </a:rPr>
              <a:t>הקמת כרטיס ספק נעשית במסך "ספקים" בו הגדרנו את כל הפרטים הידועים על הספק.</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למשל: כתובת, פרטי התקשרות ואנשי קשר. </a:t>
            </a:r>
          </a:p>
        </p:txBody>
      </p:sp>
      <p:sp>
        <p:nvSpPr>
          <p:cNvPr id="4" name="Title 1">
            <a:extLst>
              <a:ext uri="{FF2B5EF4-FFF2-40B4-BE49-F238E27FC236}">
                <a16:creationId xmlns:a16="http://schemas.microsoft.com/office/drawing/2014/main" id="{AEB19EAB-86F8-4B8A-83A4-A7F6B3BA23EF}"/>
              </a:ext>
            </a:extLst>
          </p:cNvPr>
          <p:cNvSpPr>
            <a:spLocks noGrp="1"/>
          </p:cNvSpPr>
          <p:nvPr>
            <p:ph type="title"/>
          </p:nvPr>
        </p:nvSpPr>
        <p:spPr>
          <a:xfrm>
            <a:off x="838200" y="377031"/>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ב' – מידול הארגון במערכת</a:t>
            </a:r>
          </a:p>
        </p:txBody>
      </p:sp>
      <p:pic>
        <p:nvPicPr>
          <p:cNvPr id="6" name="Picture 5">
            <a:extLst>
              <a:ext uri="{FF2B5EF4-FFF2-40B4-BE49-F238E27FC236}">
                <a16:creationId xmlns:a16="http://schemas.microsoft.com/office/drawing/2014/main" id="{59E19F79-794C-4A29-88F8-00B40F49C9DE}"/>
              </a:ext>
            </a:extLst>
          </p:cNvPr>
          <p:cNvPicPr>
            <a:picLocks noChangeAspect="1"/>
          </p:cNvPicPr>
          <p:nvPr/>
        </p:nvPicPr>
        <p:blipFill>
          <a:blip r:embed="rId2"/>
          <a:stretch>
            <a:fillRect/>
          </a:stretch>
        </p:blipFill>
        <p:spPr>
          <a:xfrm>
            <a:off x="1121465" y="2632746"/>
            <a:ext cx="9949070" cy="4122066"/>
          </a:xfrm>
          <a:prstGeom prst="rect">
            <a:avLst/>
          </a:prstGeom>
        </p:spPr>
      </p:pic>
      <p:sp>
        <p:nvSpPr>
          <p:cNvPr id="7" name="Slide Number Placeholder 1">
            <a:extLst>
              <a:ext uri="{FF2B5EF4-FFF2-40B4-BE49-F238E27FC236}">
                <a16:creationId xmlns:a16="http://schemas.microsoft.com/office/drawing/2014/main" id="{D4CF49D7-F295-47FF-96D8-0EEE6D66E15F}"/>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5</a:t>
            </a:fld>
            <a:endParaRPr lang="he-IL" sz="2000" dirty="0">
              <a:solidFill>
                <a:schemeClr val="tx1"/>
              </a:solidFill>
            </a:endParaRPr>
          </a:p>
        </p:txBody>
      </p:sp>
      <p:pic>
        <p:nvPicPr>
          <p:cNvPr id="8" name="Picture 3">
            <a:extLst>
              <a:ext uri="{FF2B5EF4-FFF2-40B4-BE49-F238E27FC236}">
                <a16:creationId xmlns:a16="http://schemas.microsoft.com/office/drawing/2014/main" id="{9439905C-8D47-42B0-8ED3-2A92D73C8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con&#10;&#10;Description automatically generated with low confidence">
            <a:extLst>
              <a:ext uri="{FF2B5EF4-FFF2-40B4-BE49-F238E27FC236}">
                <a16:creationId xmlns:a16="http://schemas.microsoft.com/office/drawing/2014/main" id="{B1F94B37-BDF7-4CB1-B3C7-641610039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693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23452-110F-4F5A-8637-E2D46328CCDF}"/>
              </a:ext>
            </a:extLst>
          </p:cNvPr>
          <p:cNvSpPr>
            <a:spLocks noGrp="1"/>
          </p:cNvSpPr>
          <p:nvPr>
            <p:ph idx="1"/>
          </p:nvPr>
        </p:nvSpPr>
        <p:spPr>
          <a:xfrm>
            <a:off x="1159565" y="1335640"/>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לכרטיס לקוח: </a:t>
            </a:r>
          </a:p>
          <a:p>
            <a:pPr marL="0" indent="0" algn="r" rtl="1">
              <a:buNone/>
            </a:pPr>
            <a:r>
              <a:rPr lang="he-IL" sz="2000" dirty="0">
                <a:latin typeface="Calibri" panose="020F0502020204030204" pitchFamily="34" charset="0"/>
                <a:cs typeface="Calibri" panose="020F0502020204030204" pitchFamily="34" charset="0"/>
              </a:rPr>
              <a:t>הקמת כרטיס לקוח נעשית במסך "לקוחות" בו הגדרנו את כל הפרטים הידועים על כל לקוח.</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למשל: שם עברי ולועזי, כתובת, פרטי התקשרות ואנשי קשר. </a:t>
            </a:r>
          </a:p>
          <a:p>
            <a:pPr marL="0" indent="0" algn="r" rtl="1">
              <a:buNone/>
            </a:pPr>
            <a:endParaRPr lang="en-US" u="sng"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3968B11-A586-41BB-8A02-8C133FA53BC4}"/>
              </a:ext>
            </a:extLst>
          </p:cNvPr>
          <p:cNvSpPr>
            <a:spLocks noGrp="1"/>
          </p:cNvSpPr>
          <p:nvPr>
            <p:ph type="title"/>
          </p:nvPr>
        </p:nvSpPr>
        <p:spPr>
          <a:xfrm>
            <a:off x="657536" y="315059"/>
            <a:ext cx="10515600" cy="1232452"/>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ב' – מידול הארגון במערכת</a:t>
            </a:r>
          </a:p>
        </p:txBody>
      </p:sp>
      <p:pic>
        <p:nvPicPr>
          <p:cNvPr id="6" name="Picture 5" descr="Graphical user interface, application&#10;&#10;Description automatically generated">
            <a:extLst>
              <a:ext uri="{FF2B5EF4-FFF2-40B4-BE49-F238E27FC236}">
                <a16:creationId xmlns:a16="http://schemas.microsoft.com/office/drawing/2014/main" id="{056C38B3-8FB1-48DF-9EA9-FDEC6845EDC5}"/>
              </a:ext>
            </a:extLst>
          </p:cNvPr>
          <p:cNvPicPr>
            <a:picLocks noChangeAspect="1"/>
          </p:cNvPicPr>
          <p:nvPr/>
        </p:nvPicPr>
        <p:blipFill rotWithShape="1">
          <a:blip r:embed="rId2">
            <a:extLst>
              <a:ext uri="{28A0092B-C50C-407E-A947-70E740481C1C}">
                <a14:useLocalDpi xmlns:a14="http://schemas.microsoft.com/office/drawing/2010/main" val="0"/>
              </a:ext>
            </a:extLst>
          </a:blip>
          <a:srcRect b="4469"/>
          <a:stretch/>
        </p:blipFill>
        <p:spPr>
          <a:xfrm>
            <a:off x="1076533" y="2615345"/>
            <a:ext cx="9677607" cy="4139467"/>
          </a:xfrm>
          <a:prstGeom prst="rect">
            <a:avLst/>
          </a:prstGeom>
        </p:spPr>
      </p:pic>
      <p:sp>
        <p:nvSpPr>
          <p:cNvPr id="7" name="Slide Number Placeholder 1">
            <a:extLst>
              <a:ext uri="{FF2B5EF4-FFF2-40B4-BE49-F238E27FC236}">
                <a16:creationId xmlns:a16="http://schemas.microsoft.com/office/drawing/2014/main" id="{721CDBC0-806B-4F50-8EF1-2FEDB43CB54A}"/>
              </a:ext>
            </a:extLst>
          </p:cNvPr>
          <p:cNvSpPr txBox="1">
            <a:spLocks/>
          </p:cNvSpPr>
          <p:nvPr/>
        </p:nvSpPr>
        <p:spPr>
          <a:xfrm>
            <a:off x="11572461" y="6310308"/>
            <a:ext cx="274320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573FAD-B36C-4BA3-B146-6D45492674DE}" type="slidenum">
              <a:rPr lang="he-IL" sz="2000" smtClean="0">
                <a:solidFill>
                  <a:schemeClr val="tx1"/>
                </a:solidFill>
              </a:rPr>
              <a:pPr/>
              <a:t>6</a:t>
            </a:fld>
            <a:endParaRPr lang="he-IL" sz="2000" dirty="0">
              <a:solidFill>
                <a:schemeClr val="tx1"/>
              </a:solidFill>
            </a:endParaRPr>
          </a:p>
        </p:txBody>
      </p:sp>
      <p:pic>
        <p:nvPicPr>
          <p:cNvPr id="8" name="Picture 3">
            <a:extLst>
              <a:ext uri="{FF2B5EF4-FFF2-40B4-BE49-F238E27FC236}">
                <a16:creationId xmlns:a16="http://schemas.microsoft.com/office/drawing/2014/main" id="{61874E70-CA63-44C5-ACB6-4750F78AC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con&#10;&#10;Description automatically generated with low confidence">
            <a:extLst>
              <a:ext uri="{FF2B5EF4-FFF2-40B4-BE49-F238E27FC236}">
                <a16:creationId xmlns:a16="http://schemas.microsoft.com/office/drawing/2014/main" id="{C20B883C-EFCE-4770-B0F0-7BAFF6598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7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6D55C-E5D9-400B-A36C-901D3A3AC49A}"/>
              </a:ext>
            </a:extLst>
          </p:cNvPr>
          <p:cNvSpPr>
            <a:spLocks noGrp="1"/>
          </p:cNvSpPr>
          <p:nvPr>
            <p:ph idx="1"/>
          </p:nvPr>
        </p:nvSpPr>
        <p:spPr>
          <a:xfrm>
            <a:off x="838200" y="2509835"/>
            <a:ext cx="10515600" cy="3761754"/>
          </a:xfrm>
        </p:spPr>
        <p:txBody>
          <a:bodyPr>
            <a:normAutofit/>
          </a:bodyPr>
          <a:lstStyle/>
          <a:p>
            <a:pPr marL="0" indent="0" algn="ctr" rtl="1">
              <a:buNone/>
            </a:pPr>
            <a:br>
              <a:rPr lang="en-US"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br>
            <a:r>
              <a:rPr lang="he-IL" sz="6600" b="1" dirty="0">
                <a:solidFill>
                  <a:srgbClr val="002060"/>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rPr>
              <a:t>פעולות עבור תהליך ניהול המלאי</a:t>
            </a:r>
          </a:p>
          <a:p>
            <a:pPr marL="0" indent="0" algn="ctr" rtl="1">
              <a:buNone/>
            </a:pPr>
            <a:endParaRPr lang="en-US" sz="4400" dirty="0"/>
          </a:p>
        </p:txBody>
      </p:sp>
      <p:sp>
        <p:nvSpPr>
          <p:cNvPr id="4" name="Title 1">
            <a:extLst>
              <a:ext uri="{FF2B5EF4-FFF2-40B4-BE49-F238E27FC236}">
                <a16:creationId xmlns:a16="http://schemas.microsoft.com/office/drawing/2014/main" id="{D9B7F817-5BD4-429D-B3ED-4A8EA5FF0A21}"/>
              </a:ext>
            </a:extLst>
          </p:cNvPr>
          <p:cNvSpPr>
            <a:spLocks noGrp="1"/>
          </p:cNvSpPr>
          <p:nvPr>
            <p:ph type="title"/>
          </p:nvPr>
        </p:nvSpPr>
        <p:spPr>
          <a:xfrm>
            <a:off x="838200" y="1309344"/>
            <a:ext cx="10515600" cy="1325563"/>
          </a:xfrm>
        </p:spPr>
        <p:txBody>
          <a:bodyPr/>
          <a:lstStyle/>
          <a:p>
            <a:pPr algn="ctr" rtl="1"/>
            <a:r>
              <a:rPr lang="he-IL"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חלק ב' – מידול הארגון במערכת</a:t>
            </a:r>
          </a:p>
        </p:txBody>
      </p:sp>
      <p:sp>
        <p:nvSpPr>
          <p:cNvPr id="5" name="Slide Number Placeholder 1">
            <a:extLst>
              <a:ext uri="{FF2B5EF4-FFF2-40B4-BE49-F238E27FC236}">
                <a16:creationId xmlns:a16="http://schemas.microsoft.com/office/drawing/2014/main" id="{93A8E0CA-D118-45A7-AD18-31846A4E57AF}"/>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7</a:t>
            </a:fld>
            <a:endParaRPr lang="he-IL" sz="2000" dirty="0">
              <a:solidFill>
                <a:schemeClr val="tx1"/>
              </a:solidFill>
            </a:endParaRPr>
          </a:p>
        </p:txBody>
      </p:sp>
    </p:spTree>
    <p:extLst>
      <p:ext uri="{BB962C8B-B14F-4D97-AF65-F5344CB8AC3E}">
        <p14:creationId xmlns:p14="http://schemas.microsoft.com/office/powerpoint/2010/main" val="2059309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EB9BF1-7415-419F-935D-113B8EFD267E}"/>
              </a:ext>
            </a:extLst>
          </p:cNvPr>
          <p:cNvSpPr>
            <a:spLocks noGrp="1"/>
          </p:cNvSpPr>
          <p:nvPr>
            <p:ph idx="1"/>
          </p:nvPr>
        </p:nvSpPr>
        <p:spPr>
          <a:xfrm>
            <a:off x="1223002" y="831989"/>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לכרטיס הזמנת לקוח</a:t>
            </a:r>
            <a:r>
              <a:rPr lang="he-IL" u="sng" dirty="0"/>
              <a:t>:</a:t>
            </a:r>
            <a:br>
              <a:rPr lang="en-US" u="sng" dirty="0"/>
            </a:br>
            <a:r>
              <a:rPr lang="he-IL" sz="2000" dirty="0">
                <a:latin typeface="Calibri" panose="020F0502020204030204" pitchFamily="34" charset="0"/>
                <a:cs typeface="Calibri" panose="020F0502020204030204" pitchFamily="34" charset="0"/>
              </a:rPr>
              <a:t>ביצוע הזמנה למוצרים עבור לקוח מתבצעת דרך מסך "הזמנות לקוח".</a:t>
            </a:r>
            <a:br>
              <a:rPr lang="en-US" sz="2000"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במסך זה מפורט שם הלקוח שביצע את ההזמנה, את תאריך ביצוע ההזמנה והמחיר הכולל של ההזמנה</a:t>
            </a:r>
            <a:r>
              <a:rPr lang="he-IL" sz="2000" dirty="0"/>
              <a:t>.</a:t>
            </a:r>
            <a:endParaRPr lang="he-IL" u="sng" dirty="0"/>
          </a:p>
          <a:p>
            <a:pPr marL="0" indent="0" algn="r" rtl="1">
              <a:buNone/>
            </a:pP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93FED5F6-E678-4528-96F5-7646AB102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1" y="2391432"/>
            <a:ext cx="12050518" cy="3735661"/>
          </a:xfrm>
          <a:prstGeom prst="rect">
            <a:avLst/>
          </a:prstGeom>
        </p:spPr>
      </p:pic>
      <p:sp>
        <p:nvSpPr>
          <p:cNvPr id="6" name="Slide Number Placeholder 1">
            <a:extLst>
              <a:ext uri="{FF2B5EF4-FFF2-40B4-BE49-F238E27FC236}">
                <a16:creationId xmlns:a16="http://schemas.microsoft.com/office/drawing/2014/main" id="{316656CA-22C2-4D62-877D-769B0EA13583}"/>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8</a:t>
            </a:fld>
            <a:endParaRPr lang="he-IL" sz="2000" dirty="0">
              <a:solidFill>
                <a:schemeClr val="tx1"/>
              </a:solidFill>
            </a:endParaRPr>
          </a:p>
        </p:txBody>
      </p:sp>
      <p:pic>
        <p:nvPicPr>
          <p:cNvPr id="7" name="Picture 3">
            <a:extLst>
              <a:ext uri="{FF2B5EF4-FFF2-40B4-BE49-F238E27FC236}">
                <a16:creationId xmlns:a16="http://schemas.microsoft.com/office/drawing/2014/main" id="{1C9628AE-25ED-458B-B88C-F28DAA87B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FB12126E-5E78-464D-8C3C-A2BD780A3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0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52A28-77A5-4A6E-AD0C-0F1E27BCC022}"/>
              </a:ext>
            </a:extLst>
          </p:cNvPr>
          <p:cNvSpPr>
            <a:spLocks noGrp="1"/>
          </p:cNvSpPr>
          <p:nvPr>
            <p:ph idx="1"/>
          </p:nvPr>
        </p:nvSpPr>
        <p:spPr>
          <a:xfrm>
            <a:off x="1465516" y="1043608"/>
            <a:ext cx="10515600" cy="4351338"/>
          </a:xfrm>
        </p:spPr>
        <p:txBody>
          <a:bodyPr/>
          <a:lstStyle/>
          <a:p>
            <a:pPr marL="0" indent="0" algn="r" rtl="1">
              <a:buNone/>
            </a:pPr>
            <a:r>
              <a:rPr lang="he-IL" u="sng" dirty="0">
                <a:latin typeface="Calibri" panose="020F0502020204030204" pitchFamily="34" charset="0"/>
                <a:cs typeface="Calibri" panose="020F0502020204030204" pitchFamily="34" charset="0"/>
              </a:rPr>
              <a:t>דוגמא להעברת סחורה ממחסן למחסן – ביצוע ההעברה</a:t>
            </a:r>
            <a:br>
              <a:rPr lang="en-US" u="sng" dirty="0">
                <a:latin typeface="Calibri" panose="020F0502020204030204" pitchFamily="34" charset="0"/>
                <a:cs typeface="Calibri" panose="020F0502020204030204" pitchFamily="34" charset="0"/>
              </a:rPr>
            </a:br>
            <a:r>
              <a:rPr lang="he-IL" sz="2000" dirty="0">
                <a:latin typeface="Calibri" panose="020F0502020204030204" pitchFamily="34" charset="0"/>
                <a:cs typeface="Calibri" panose="020F0502020204030204" pitchFamily="34" charset="0"/>
              </a:rPr>
              <a:t>ביצענו העברת סחורה בין מחסנים באמצעות מסך "העברות בין מחסנים", שם מופיעים פרטים לגבי המחסן השולח והמחסן המקבל בנוסף לפרטים לגבי הפריטים המועברים.</a:t>
            </a:r>
            <a:endParaRPr lang="en-US" sz="2000" dirty="0"/>
          </a:p>
        </p:txBody>
      </p:sp>
      <p:pic>
        <p:nvPicPr>
          <p:cNvPr id="6" name="Picture 5" descr="Graphical user interface, text, application, email&#10;&#10;Description automatically generated">
            <a:extLst>
              <a:ext uri="{FF2B5EF4-FFF2-40B4-BE49-F238E27FC236}">
                <a16:creationId xmlns:a16="http://schemas.microsoft.com/office/drawing/2014/main" id="{84AEE442-93AD-4B54-8ED2-85C1D9AA2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84" y="2421485"/>
            <a:ext cx="11770232" cy="4253948"/>
          </a:xfrm>
          <a:prstGeom prst="rect">
            <a:avLst/>
          </a:prstGeom>
        </p:spPr>
      </p:pic>
      <p:sp>
        <p:nvSpPr>
          <p:cNvPr id="5" name="Slide Number Placeholder 1">
            <a:extLst>
              <a:ext uri="{FF2B5EF4-FFF2-40B4-BE49-F238E27FC236}">
                <a16:creationId xmlns:a16="http://schemas.microsoft.com/office/drawing/2014/main" id="{23F6D495-90CB-487C-B693-6362F5FC6742}"/>
              </a:ext>
            </a:extLst>
          </p:cNvPr>
          <p:cNvSpPr>
            <a:spLocks noGrp="1"/>
          </p:cNvSpPr>
          <p:nvPr>
            <p:ph type="sldNum" sz="quarter" idx="12"/>
          </p:nvPr>
        </p:nvSpPr>
        <p:spPr>
          <a:xfrm>
            <a:off x="11572461" y="6310308"/>
            <a:ext cx="2743200" cy="365125"/>
          </a:xfrm>
        </p:spPr>
        <p:txBody>
          <a:bodyPr/>
          <a:lstStyle/>
          <a:p>
            <a:fld id="{12573FAD-B36C-4BA3-B146-6D45492674DE}" type="slidenum">
              <a:rPr lang="he-IL" sz="2000" smtClean="0">
                <a:solidFill>
                  <a:schemeClr val="tx1"/>
                </a:solidFill>
              </a:rPr>
              <a:t>9</a:t>
            </a:fld>
            <a:endParaRPr lang="he-IL" sz="2000" dirty="0">
              <a:solidFill>
                <a:schemeClr val="tx1"/>
              </a:solidFill>
            </a:endParaRPr>
          </a:p>
        </p:txBody>
      </p:sp>
      <p:pic>
        <p:nvPicPr>
          <p:cNvPr id="7" name="Picture 3">
            <a:extLst>
              <a:ext uri="{FF2B5EF4-FFF2-40B4-BE49-F238E27FC236}">
                <a16:creationId xmlns:a16="http://schemas.microsoft.com/office/drawing/2014/main" id="{41194FB8-999C-4A8F-B380-11534CD5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8663" y="103188"/>
            <a:ext cx="24606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Icon&#10;&#10;Description automatically generated with low confidence">
            <a:extLst>
              <a:ext uri="{FF2B5EF4-FFF2-40B4-BE49-F238E27FC236}">
                <a16:creationId xmlns:a16="http://schemas.microsoft.com/office/drawing/2014/main" id="{FCBC008B-78C2-4816-A4BF-E0F47F0A7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3" y="193675"/>
            <a:ext cx="234156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654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2BD9EE2E17814485E376DCD343D105" ma:contentTypeVersion="2" ma:contentTypeDescription="Create a new document." ma:contentTypeScope="" ma:versionID="769a51d2d70386c0ffdaacb2a2d99037">
  <xsd:schema xmlns:xsd="http://www.w3.org/2001/XMLSchema" xmlns:xs="http://www.w3.org/2001/XMLSchema" xmlns:p="http://schemas.microsoft.com/office/2006/metadata/properties" xmlns:ns3="73704bf1-6fc5-4ff6-bede-753ed521d5b8" targetNamespace="http://schemas.microsoft.com/office/2006/metadata/properties" ma:root="true" ma:fieldsID="3e5cf0224d27f0e8591df5459befdc3d" ns3:_="">
    <xsd:import namespace="73704bf1-6fc5-4ff6-bede-753ed521d5b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704bf1-6fc5-4ff6-bede-753ed521d5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A8A63-03A1-4014-93A7-57090AB99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704bf1-6fc5-4ff6-bede-753ed521d5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6AEAB6-B54E-47DE-8C0F-33624D81E3F3}">
  <ds:schemaRefs>
    <ds:schemaRef ds:uri="http://purl.org/dc/terms/"/>
    <ds:schemaRef ds:uri="73704bf1-6fc5-4ff6-bede-753ed521d5b8"/>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14FDBB9-43BC-4017-A851-F0C1D6373E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1009</TotalTime>
  <Words>1002</Words>
  <Application>Microsoft Office PowerPoint</Application>
  <PresentationFormat>Widescreen</PresentationFormat>
  <Paragraphs>70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חלק א' – הארגון – Aid Genomics</vt:lpstr>
      <vt:lpstr>חלק א' – הארגון – Aid Genomics</vt:lpstr>
      <vt:lpstr>חלק א' – הארגון – Aid Genomics</vt:lpstr>
      <vt:lpstr>חלק ב' – מידול הארגון במערכת</vt:lpstr>
      <vt:lpstr>חלק ב' – מידול הארגון במערכת</vt:lpstr>
      <vt:lpstr>חלק ב' – מידול הארגון במערכת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חלק ב' – מידול הארגון במערכת</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Iris Kotel</dc:creator>
  <cp:lastModifiedBy>Iris Kotel</cp:lastModifiedBy>
  <cp:revision>19</cp:revision>
  <dcterms:created xsi:type="dcterms:W3CDTF">2022-01-01T13:10:30Z</dcterms:created>
  <dcterms:modified xsi:type="dcterms:W3CDTF">2022-01-06T17:08:31Z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0x010100DE2BD9EE2E17814485E376DCD343D105</vt:lpwstr>
  </property>
</Properties>
</file>